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70" r:id="rId3"/>
    <p:sldId id="266" r:id="rId4"/>
    <p:sldId id="265" r:id="rId5"/>
    <p:sldId id="264" r:id="rId6"/>
    <p:sldId id="261" r:id="rId7"/>
    <p:sldId id="263" r:id="rId8"/>
    <p:sldId id="268" r:id="rId9"/>
    <p:sldId id="269" r:id="rId10"/>
    <p:sldId id="272" r:id="rId11"/>
    <p:sldId id="262" r:id="rId12"/>
    <p:sldId id="267" r:id="rId13"/>
  </p:sldIdLst>
  <p:sldSz cx="9144000" cy="6858000" type="screen4x3"/>
  <p:notesSz cx="6877050" cy="1000125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1915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100" d="100"/>
          <a:sy n="100" d="100"/>
        </p:scale>
        <p:origin x="-762" y="210"/>
      </p:cViewPr>
      <p:guideLst>
        <p:guide orient="horz" pos="3150"/>
        <p:guide pos="2166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9738" cy="500063"/>
          </a:xfrm>
          <a:prstGeom prst="rect">
            <a:avLst/>
          </a:prstGeom>
        </p:spPr>
        <p:txBody>
          <a:bodyPr vert="horz" lIns="96442" tIns="48221" rIns="96442" bIns="48221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95725" y="0"/>
            <a:ext cx="2979738" cy="500063"/>
          </a:xfrm>
          <a:prstGeom prst="rect">
            <a:avLst/>
          </a:prstGeom>
        </p:spPr>
        <p:txBody>
          <a:bodyPr vert="horz" lIns="96442" tIns="48221" rIns="96442" bIns="48221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F0F5AEC3-96CD-4F2B-BC09-0945C720AFA8}" type="datetimeFigureOut">
              <a:rPr lang="pt-BR"/>
              <a:pPr>
                <a:defRPr/>
              </a:pPr>
              <a:t>16/09/2015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4997450" cy="3749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442" tIns="48221" rIns="96442" bIns="48221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7388" y="4751388"/>
            <a:ext cx="5502275" cy="4500562"/>
          </a:xfrm>
          <a:prstGeom prst="rect">
            <a:avLst/>
          </a:prstGeom>
        </p:spPr>
        <p:txBody>
          <a:bodyPr vert="horz" lIns="96442" tIns="48221" rIns="96442" bIns="48221" rtlCol="0">
            <a:norm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  <a:endParaRPr lang="pt-BR" noProof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99600"/>
            <a:ext cx="2979738" cy="500063"/>
          </a:xfrm>
          <a:prstGeom prst="rect">
            <a:avLst/>
          </a:prstGeom>
        </p:spPr>
        <p:txBody>
          <a:bodyPr vert="horz" lIns="96442" tIns="48221" rIns="96442" bIns="48221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95725" y="9499600"/>
            <a:ext cx="2979738" cy="500063"/>
          </a:xfrm>
          <a:prstGeom prst="rect">
            <a:avLst/>
          </a:prstGeom>
        </p:spPr>
        <p:txBody>
          <a:bodyPr vert="horz" lIns="96442" tIns="48221" rIns="96442" bIns="48221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91CF6A85-E060-422A-AC6A-711EDC86772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Espaço Reservado para Imagem de Slide 1"/>
          <p:cNvSpPr>
            <a:spLocks noGrp="1" noRot="1" noChangeAspect="1"/>
          </p:cNvSpPr>
          <p:nvPr>
            <p:ph type="sldImg"/>
          </p:nvPr>
        </p:nvSpPr>
        <p:spPr bwMode="auto">
          <a:solidFill>
            <a:schemeClr val="bg1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pt-BR" sz="3400" smtClean="0"/>
              <a:t>- ESTE ESTUDO TEM O OBJETIVO DE MOSTRAR OS BENEFÍCIOS QUE O DINHEIRO PODE PROPORCIONAR, SE USADO COM SABEDORIA E MODERAÇÃO.</a:t>
            </a:r>
          </a:p>
          <a:p>
            <a:pPr>
              <a:spcBef>
                <a:spcPct val="0"/>
              </a:spcBef>
            </a:pPr>
            <a:endParaRPr lang="pt-BR" smtClean="0"/>
          </a:p>
        </p:txBody>
      </p:sp>
      <p:sp>
        <p:nvSpPr>
          <p:cNvPr id="15363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AFC6623-688C-4D58-927F-876EE293494E}" type="slidenum">
              <a:rPr lang="pt-BR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pt-BR">
              <a:cs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Espaço Reservado para Imagem de Slide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500" dirty="0" smtClean="0"/>
              <a:t>1 – PLANEJAMENTO-JÁ FALAMOS SOBRE A IMPORTÂNCIA DE PLANEJAR AS FINANÇAS.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500" dirty="0" smtClean="0"/>
              <a:t>2 –POUPAR. MESMO QUE SEJA DIFÍCIL.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500" dirty="0" smtClean="0"/>
              <a:t>4 – É ISSO MESMO!! CANCELE O CARTÃO!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500" dirty="0" smtClean="0"/>
              <a:t>7 – PESSOAL, TODO PREÇO TEM UMA MARGEM DE NEGOCIAÇÃO, PRINCIPAL-MENTE À VISTA. TEMOS DE NEGOCIAR!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500" dirty="0" smtClean="0"/>
              <a:t>8 – SEMPRE QUE POSSÍVEL!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2500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500" dirty="0" smtClean="0"/>
              <a:t>A SEGUIR VAMOS </a:t>
            </a:r>
            <a:r>
              <a:rPr lang="pt-BR" sz="2700" dirty="0" smtClean="0"/>
              <a:t>VER ALGUMAS TAXAS QUE A GENTE PRECISA EVITAR.</a:t>
            </a:r>
            <a:endParaRPr lang="pt-BR" sz="2700" dirty="0"/>
          </a:p>
        </p:txBody>
      </p:sp>
      <p:sp>
        <p:nvSpPr>
          <p:cNvPr id="33795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84712C0-EBAA-4BDD-BCA0-4692881A6056}" type="slidenum">
              <a:rPr lang="pt-BR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pt-BR">
              <a:cs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Espaço Reservado para Imagem de Slide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BR" smtClean="0"/>
          </a:p>
          <a:p>
            <a:pPr>
              <a:spcBef>
                <a:spcPct val="0"/>
              </a:spcBef>
            </a:pPr>
            <a:r>
              <a:rPr lang="pt-BR" sz="2500" smtClean="0"/>
              <a:t>BOM, PRA TERMINAR, NÓS PREPARAMOS</a:t>
            </a:r>
          </a:p>
          <a:p>
            <a:pPr>
              <a:spcBef>
                <a:spcPct val="0"/>
              </a:spcBef>
            </a:pPr>
            <a:r>
              <a:rPr lang="pt-BR" sz="2500" smtClean="0"/>
              <a:t>UMA PLANILHA DE GASTOS MENSAIS, PARA CONTROLE. SE FOR POSSÍVEL, USE TODO MÊS. ANOTE VALOR POR VALOR.</a:t>
            </a:r>
          </a:p>
        </p:txBody>
      </p:sp>
      <p:sp>
        <p:nvSpPr>
          <p:cNvPr id="35843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3931E2F-7E28-4034-8246-920F21D5EC72}" type="slidenum">
              <a:rPr lang="pt-BR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pt-BR">
              <a:cs typeface="Arial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Espaço Reservado para Imagem de Slide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pt-BR" sz="2500" smtClean="0"/>
              <a:t>IRMÃOS, ESPERO QUE ESTE TEMPO POSSA TER AJUDADO A TODOS A ORGANIZAR UM POUCO MAIS A VIDA FINANCEIRA. MAS, MELHOR DO QUE TUDO ISSO, É CONFIAR EM NOSSA ORAÇÃO, JEJUM E MUITA FÉ NO SENHOR!</a:t>
            </a:r>
          </a:p>
        </p:txBody>
      </p:sp>
      <p:sp>
        <p:nvSpPr>
          <p:cNvPr id="37891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A7AB4CC-1E4C-42EB-A77E-BC8EB4926A7D}" type="slidenum">
              <a:rPr lang="pt-BR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pt-BR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Espaço Reservado para Imagem de Slide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BR" sz="2100" smtClean="0"/>
          </a:p>
          <a:p>
            <a:pPr>
              <a:spcBef>
                <a:spcPct val="0"/>
              </a:spcBef>
            </a:pPr>
            <a:r>
              <a:rPr lang="pt-BR" sz="2100" smtClean="0"/>
              <a:t>- EM TEMPOS DE CRISE, COMO AGORA, O MARKE-TING FAZ DE TUDO PARA NOS CONVENCER A COMPRAR. MAS DEVEMOS SER COMEDIDOS. </a:t>
            </a:r>
          </a:p>
          <a:p>
            <a:pPr>
              <a:spcBef>
                <a:spcPct val="0"/>
              </a:spcBef>
            </a:pPr>
            <a:r>
              <a:rPr lang="pt-BR" sz="2100" smtClean="0"/>
              <a:t>- A CRISE NO BRASIL TEM PARÂMETROS QUE VISLUMBRAM UM AGRAVAMENTO NOS PRÓXIMOS ANOS. INFLAÇÃO PERTO DE 10% E PIB NEGATIVO DE 2,44% (MAIS DE 100 BILHÕES).</a:t>
            </a:r>
          </a:p>
          <a:p>
            <a:pPr>
              <a:spcBef>
                <a:spcPct val="0"/>
              </a:spcBef>
            </a:pPr>
            <a:r>
              <a:rPr lang="pt-BR" sz="2100" smtClean="0"/>
              <a:t>- MAS LEMBREM-SE: NÓS VIVEMOS NO MUNDO, MAS NÃO PERTENCEMOS A ELE.</a:t>
            </a:r>
          </a:p>
        </p:txBody>
      </p:sp>
      <p:sp>
        <p:nvSpPr>
          <p:cNvPr id="17411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0FD5E93-547A-43DF-BA8E-72E6FB1F7AF9}" type="slidenum">
              <a:rPr lang="pt-BR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pt-BR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Espaço Reservado para Imagem de Slide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BR" smtClean="0"/>
          </a:p>
          <a:p>
            <a:pPr>
              <a:spcBef>
                <a:spcPct val="0"/>
              </a:spcBef>
            </a:pPr>
            <a:endParaRPr lang="pt-BR" smtClean="0"/>
          </a:p>
          <a:p>
            <a:pPr>
              <a:spcBef>
                <a:spcPct val="0"/>
              </a:spcBef>
            </a:pPr>
            <a:endParaRPr lang="pt-BR" smtClean="0"/>
          </a:p>
          <a:p>
            <a:pPr>
              <a:spcBef>
                <a:spcPct val="0"/>
              </a:spcBef>
            </a:pPr>
            <a:endParaRPr lang="pt-BR" smtClean="0"/>
          </a:p>
          <a:p>
            <a:pPr>
              <a:spcBef>
                <a:spcPct val="0"/>
              </a:spcBef>
              <a:buFontTx/>
              <a:buChar char="-"/>
            </a:pPr>
            <a:r>
              <a:rPr lang="pt-BR" sz="3000" smtClean="0"/>
              <a:t>IRMÃOS, ABRAM O CORAÇÃO E DEIXE O SENHOR REVELAR EM SUA VIDA A APLICAÇÃO DE CADA PRINCÍPIO DOS OITO QUE VEREMOS A SEGUIR. </a:t>
            </a:r>
          </a:p>
          <a:p>
            <a:pPr>
              <a:spcBef>
                <a:spcPct val="0"/>
              </a:spcBef>
            </a:pPr>
            <a:endParaRPr lang="pt-BR" sz="3000" smtClean="0"/>
          </a:p>
          <a:p>
            <a:pPr>
              <a:spcBef>
                <a:spcPct val="0"/>
              </a:spcBef>
              <a:buFontTx/>
              <a:buChar char="-"/>
            </a:pPr>
            <a:r>
              <a:rPr lang="pt-BR" sz="3000" smtClean="0"/>
              <a:t>ISSO É OBRA DO ESPÍRITO DE DEUS.</a:t>
            </a:r>
          </a:p>
        </p:txBody>
      </p:sp>
      <p:sp>
        <p:nvSpPr>
          <p:cNvPr id="19459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1B01330-302B-4216-8115-5A8D1293993A}" type="slidenum">
              <a:rPr lang="pt-BR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pt-BR"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Espaço Reservado para Imagem de Slide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pt-BR" sz="2500" smtClean="0"/>
              <a:t>E NÃO PENSE QUE TRABALHAR É SÓ AQUELE QUE SAI DE CASA TODA MANHÃ. A MULHER QUE FICA EM CASA, QUE CUIDA DOS FILHOS, QUE LIMPA A CASA, QUE FAZ A NOSSA REFEIÇÃO TAMBÉM É IMPORTANTE.</a:t>
            </a:r>
          </a:p>
        </p:txBody>
      </p:sp>
      <p:sp>
        <p:nvSpPr>
          <p:cNvPr id="21507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9204FAF-AF8C-42B0-AA3D-CE4A67EA6B35}" type="slidenum">
              <a:rPr lang="pt-BR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pt-BR"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Espaço Reservado para Imagem de Slide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200000"/>
              </a:lnSpc>
              <a:spcBef>
                <a:spcPts val="638"/>
              </a:spcBef>
            </a:pPr>
            <a:r>
              <a:rPr lang="pt-BR" sz="1700" smtClean="0"/>
              <a:t>(2) – CONTENTAR NÃO É DEIXAR DE LUTAR. É AGRADECER A DEUS PELO QUE TEMOS E SEGUIR CRENDO QUE O AMANHÃ SERÁ SEMPRE MELHOR.</a:t>
            </a:r>
          </a:p>
          <a:p>
            <a:pPr>
              <a:lnSpc>
                <a:spcPct val="200000"/>
              </a:lnSpc>
              <a:spcBef>
                <a:spcPts val="638"/>
              </a:spcBef>
            </a:pPr>
            <a:r>
              <a:rPr lang="pt-BR" sz="1700" smtClean="0"/>
              <a:t> (3) - </a:t>
            </a:r>
            <a:r>
              <a:rPr lang="pt-BR" sz="1700" smtClean="0">
                <a:ea typeface="Times New Roman" pitchFamily="18" charset="0"/>
                <a:cs typeface="Arial" charset="0"/>
              </a:rPr>
              <a:t>SE ERRAMOS EM ALGUM PROCEDIMENTO FINANCEIRO, DEVEMOS NOS ARREPENDER  E OBEDECER AO SENHOR – VIVER DE ACORDO COM A SUA VONTADE. APÓS O ARREPENDIMENTO, PEDIR A MISERICÓRDIA DE DEUS. ORAR E JEJUAR.</a:t>
            </a:r>
          </a:p>
          <a:p>
            <a:pPr>
              <a:lnSpc>
                <a:spcPct val="200000"/>
              </a:lnSpc>
              <a:spcBef>
                <a:spcPts val="638"/>
              </a:spcBef>
            </a:pPr>
            <a:endParaRPr lang="pt-BR" sz="1700" smtClean="0"/>
          </a:p>
        </p:txBody>
      </p:sp>
      <p:sp>
        <p:nvSpPr>
          <p:cNvPr id="23555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033ACE8-CC06-464F-81C4-4F6A38F28609}" type="slidenum">
              <a:rPr lang="pt-BR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pt-BR"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Espaço Reservado para Imagem de Slide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pt-BR" sz="2100" smtClean="0"/>
              <a:t> </a:t>
            </a:r>
          </a:p>
          <a:p>
            <a:pPr>
              <a:spcBef>
                <a:spcPct val="0"/>
              </a:spcBef>
            </a:pPr>
            <a:r>
              <a:rPr lang="pt-BR" sz="2100" smtClean="0"/>
              <a:t>(4) - GENTE, PLANEJAMENTO É A PALAVRA DE ORDEM. SEM PLANEJAMENTO, NÃO VAMOS CONTROLAR NOSSAS FINANÇAS. TEMOS DE PLANEJAR TUDO EM NOSSAS VIDAS.</a:t>
            </a:r>
          </a:p>
          <a:p>
            <a:pPr>
              <a:spcBef>
                <a:spcPct val="0"/>
              </a:spcBef>
              <a:buFontTx/>
              <a:buChar char="-"/>
            </a:pPr>
            <a:endParaRPr lang="pt-BR" sz="2100" smtClean="0"/>
          </a:p>
          <a:p>
            <a:pPr>
              <a:spcBef>
                <a:spcPct val="0"/>
              </a:spcBef>
            </a:pPr>
            <a:r>
              <a:rPr lang="pt-BR" sz="2100" smtClean="0"/>
              <a:t>(6) - HOJE, O MELHOR INVESTIMENTO É O TESOURO DIRETO, QUE RENDE A TAXA DA SELIC (14,5% A.A.). SÃO LETRAS DO TESOURO NACIONAL, COM APLICAÇÃO A PARTIR DE 30 REAIS – ATÉ 1 MILHÃO.</a:t>
            </a:r>
          </a:p>
          <a:p>
            <a:pPr>
              <a:spcBef>
                <a:spcPct val="0"/>
              </a:spcBef>
              <a:buFontTx/>
              <a:buChar char="-"/>
            </a:pPr>
            <a:endParaRPr lang="pt-BR" sz="2100" smtClean="0"/>
          </a:p>
        </p:txBody>
      </p:sp>
      <p:sp>
        <p:nvSpPr>
          <p:cNvPr id="25603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3C72425-1E8F-425B-B1E7-32E3000E6791}" type="slidenum">
              <a:rPr lang="pt-BR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pt-BR"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Espaço Reservado para Imagem de Slide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pt-BR" sz="2500" smtClean="0"/>
              <a:t>(7) - IRMÃOS, QUANDO OFERTAMOS, O SENHOR RECEBE NÃO A OFERTA, QUE NÃO PRECISA, MAS O OFERTANTE. NOS DÍZIMOS, DEVEMOS NOS ATER AO PROPÓSITO, E NÃO À CONSEQUÊNCIA. </a:t>
            </a:r>
          </a:p>
          <a:p>
            <a:pPr>
              <a:spcBef>
                <a:spcPct val="0"/>
              </a:spcBef>
            </a:pPr>
            <a:r>
              <a:rPr lang="pt-BR" sz="2500" smtClean="0"/>
              <a:t>O PROPÓSITO É HONRAR A DEUS.</a:t>
            </a:r>
          </a:p>
          <a:p>
            <a:pPr>
              <a:spcBef>
                <a:spcPct val="0"/>
              </a:spcBef>
            </a:pPr>
            <a:r>
              <a:rPr lang="pt-BR" sz="2500" smtClean="0"/>
              <a:t>A CONSEQUÊNCIA É A PROMESSA DE QUE ELE CUIDARÁ DE NÓS.</a:t>
            </a:r>
          </a:p>
        </p:txBody>
      </p:sp>
      <p:sp>
        <p:nvSpPr>
          <p:cNvPr id="27651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228668D-AD4E-4E2D-A86E-E950E6D21611}" type="slidenum">
              <a:rPr lang="pt-BR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pt-BR">
              <a:cs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Espaço Reservado para Imagem de Slide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BR" smtClean="0"/>
          </a:p>
        </p:txBody>
      </p:sp>
      <p:sp>
        <p:nvSpPr>
          <p:cNvPr id="29699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ABB5E94-3369-47E1-9C98-2E0DF2D434BA}" type="slidenum">
              <a:rPr lang="pt-BR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pt-BR">
              <a:cs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Espaço Reservado para Imagem de Slide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pt-BR" sz="3000" smtClean="0"/>
              <a:t>- VEJAMOS A SEGUIR ALGUMAS DICAS PARA MELHORAR O ORÇAMENTO. SERVE COMO REFORÇO PELO QUE ESTAMOS VENDO ATÉ AGORA, OU UM RESUMO DE TUDO QUE VIMOS.</a:t>
            </a:r>
          </a:p>
        </p:txBody>
      </p:sp>
      <p:sp>
        <p:nvSpPr>
          <p:cNvPr id="31747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2FCAA0A-3354-46FA-B70E-6BA8A6F0B298}" type="slidenum">
              <a:rPr lang="pt-BR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pt-BR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11F540-8A81-40C4-96B0-443E3AE80185}" type="datetimeFigureOut">
              <a:rPr lang="pt-BR"/>
              <a:pPr>
                <a:defRPr/>
              </a:pPr>
              <a:t>16/09/2015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73EC3D-1B63-4B98-BF5E-F9EA106B68E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674CFB-793F-4437-BA6A-5AFD7B21251C}" type="datetimeFigureOut">
              <a:rPr lang="pt-BR"/>
              <a:pPr>
                <a:defRPr/>
              </a:pPr>
              <a:t>16/09/2015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EFBE1-4163-46F4-9B13-8CD4893BD67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2605F7-F970-4E46-B90A-EABE5179FA63}" type="datetimeFigureOut">
              <a:rPr lang="pt-BR"/>
              <a:pPr>
                <a:defRPr/>
              </a:pPr>
              <a:t>16/09/2015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7DAADB-0546-4DA4-9668-E24B46212AD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023B07-2654-42BA-877E-0BBB44376678}" type="datetimeFigureOut">
              <a:rPr lang="pt-BR"/>
              <a:pPr>
                <a:defRPr/>
              </a:pPr>
              <a:t>16/09/2015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139C03-3EA9-4587-A33F-B53C2C9FF5D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D9DED9-B1E3-416A-B033-46C5FDAD10B2}" type="datetimeFigureOut">
              <a:rPr lang="pt-BR"/>
              <a:pPr>
                <a:defRPr/>
              </a:pPr>
              <a:t>16/09/2015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E11F73-131E-4017-90BE-CBBB913715D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09E173-5B62-4DB9-B3F4-E88154205857}" type="datetimeFigureOut">
              <a:rPr lang="pt-BR"/>
              <a:pPr>
                <a:defRPr/>
              </a:pPr>
              <a:t>16/09/2015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39EE58-C876-4E8A-9BEE-A7ADE47E7A9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B80766-F4B9-4474-AB28-385A3727928E}" type="datetimeFigureOut">
              <a:rPr lang="pt-BR"/>
              <a:pPr>
                <a:defRPr/>
              </a:pPr>
              <a:t>16/09/2015</a:t>
            </a:fld>
            <a:endParaRPr 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44183D-2F17-494E-8192-39ABEEC061B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B1EDC4-5A26-4337-9AD5-F24D75B4FD8E}" type="datetimeFigureOut">
              <a:rPr lang="pt-BR"/>
              <a:pPr>
                <a:defRPr/>
              </a:pPr>
              <a:t>16/09/2015</a:t>
            </a:fld>
            <a:endParaRPr 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3EA163-028B-45E3-99A3-D93D630E20D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FD7A9F-F566-4CCF-9C20-2755EE7D5061}" type="datetimeFigureOut">
              <a:rPr lang="pt-BR"/>
              <a:pPr>
                <a:defRPr/>
              </a:pPr>
              <a:t>16/09/2015</a:t>
            </a:fld>
            <a:endParaRPr lang="pt-BR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F9F901-96E7-4AA5-9DE3-EF3EE20BD19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55E5A7-E121-4FF2-BCC9-284A1497A9D2}" type="datetimeFigureOut">
              <a:rPr lang="pt-BR"/>
              <a:pPr>
                <a:defRPr/>
              </a:pPr>
              <a:t>16/09/2015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6156C4-7AC8-4B9A-AC3F-9D5A2E2EE1D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BB3C26-3B00-4835-9075-9253E384839D}" type="datetimeFigureOut">
              <a:rPr lang="pt-BR"/>
              <a:pPr>
                <a:defRPr/>
              </a:pPr>
              <a:t>16/09/2015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B0033F-DB1B-47F3-ACD0-1E2C3B792A1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7050E3E-E101-401F-8838-2823BD551BCC}" type="datetimeFigureOut">
              <a:rPr lang="pt-BR"/>
              <a:pPr>
                <a:defRPr/>
              </a:pPr>
              <a:t>16/09/2015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6D3F366-C6EC-4276-96C6-DCEF3D6A23C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7" name="Grupo 8"/>
          <p:cNvGrpSpPr>
            <a:grpSpLocks/>
          </p:cNvGrpSpPr>
          <p:nvPr/>
        </p:nvGrpSpPr>
        <p:grpSpPr bwMode="auto">
          <a:xfrm>
            <a:off x="34925" y="-26988"/>
            <a:ext cx="8424863" cy="1017588"/>
            <a:chOff x="35496" y="-27384"/>
            <a:chExt cx="8424936" cy="1017404"/>
          </a:xfrm>
        </p:grpSpPr>
        <p:grpSp>
          <p:nvGrpSpPr>
            <p:cNvPr id="14341" name="Grupo 9"/>
            <p:cNvGrpSpPr>
              <a:grpSpLocks/>
            </p:cNvGrpSpPr>
            <p:nvPr/>
          </p:nvGrpSpPr>
          <p:grpSpPr bwMode="auto">
            <a:xfrm>
              <a:off x="35496" y="-27384"/>
              <a:ext cx="8424936" cy="955849"/>
              <a:chOff x="35496" y="-27384"/>
              <a:chExt cx="8424936" cy="955849"/>
            </a:xfrm>
          </p:grpSpPr>
          <p:sp>
            <p:nvSpPr>
              <p:cNvPr id="14343" name="Retângulo 4"/>
              <p:cNvSpPr>
                <a:spLocks noChangeArrowheads="1"/>
              </p:cNvSpPr>
              <p:nvPr/>
            </p:nvSpPr>
            <p:spPr bwMode="auto">
              <a:xfrm>
                <a:off x="971600" y="-27384"/>
                <a:ext cx="7488832" cy="7694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pt-BR" sz="4400" b="1">
                    <a:latin typeface="Calibri" pitchFamily="34" charset="0"/>
                  </a:rPr>
                  <a:t>IGREJA DO NAZARENO EFRAIM</a:t>
                </a:r>
                <a:endParaRPr lang="pt-BR" b="1">
                  <a:latin typeface="Calibri" pitchFamily="34" charset="0"/>
                </a:endParaRPr>
              </a:p>
            </p:txBody>
          </p:sp>
          <p:pic>
            <p:nvPicPr>
              <p:cNvPr id="14344" name="Picture 2" descr="C:\Users\Rafa\Pictures\Fotos para site\logocerta.png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35496" y="116632"/>
                <a:ext cx="940948" cy="6960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4345" name="Retângulo 6"/>
              <p:cNvSpPr>
                <a:spLocks noChangeArrowheads="1"/>
              </p:cNvSpPr>
              <p:nvPr/>
            </p:nvSpPr>
            <p:spPr bwMode="auto">
              <a:xfrm>
                <a:off x="1188640" y="620688"/>
                <a:ext cx="691175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pt-BR" sz="1400" b="1">
                    <a:latin typeface="Calibri" pitchFamily="34" charset="0"/>
                  </a:rPr>
                  <a:t>CADA CASA UMA IGREJA, CADA MEMBRO UM DISCÍPULO, DISCÍPULO FAZENDO DISCÍPULO!</a:t>
                </a:r>
                <a:endParaRPr lang="pt-BR" sz="1400">
                  <a:latin typeface="Calibri" pitchFamily="34" charset="0"/>
                </a:endParaRPr>
              </a:p>
            </p:txBody>
          </p:sp>
        </p:grpSp>
        <p:sp>
          <p:nvSpPr>
            <p:cNvPr id="14342" name="CaixaDeTexto 7"/>
            <p:cNvSpPr txBox="1">
              <a:spLocks noChangeArrowheads="1"/>
            </p:cNvSpPr>
            <p:nvPr/>
          </p:nvSpPr>
          <p:spPr bwMode="auto">
            <a:xfrm>
              <a:off x="860529" y="620688"/>
              <a:ext cx="745588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pt-BR">
                  <a:latin typeface="Calibri" pitchFamily="34" charset="0"/>
                </a:rPr>
                <a:t>_______________________________________________________________</a:t>
              </a:r>
            </a:p>
          </p:txBody>
        </p:sp>
      </p:grpSp>
      <p:grpSp>
        <p:nvGrpSpPr>
          <p:cNvPr id="14338" name="Grupo 11"/>
          <p:cNvGrpSpPr>
            <a:grpSpLocks/>
          </p:cNvGrpSpPr>
          <p:nvPr/>
        </p:nvGrpSpPr>
        <p:grpSpPr bwMode="auto">
          <a:xfrm>
            <a:off x="0" y="1052513"/>
            <a:ext cx="9540875" cy="3786187"/>
            <a:chOff x="0" y="1052736"/>
            <a:chExt cx="9540552" cy="3785652"/>
          </a:xfrm>
        </p:grpSpPr>
        <p:sp>
          <p:nvSpPr>
            <p:cNvPr id="13" name="Rectangle 4"/>
            <p:cNvSpPr>
              <a:spLocks noChangeArrowheads="1"/>
            </p:cNvSpPr>
            <p:nvPr/>
          </p:nvSpPr>
          <p:spPr bwMode="auto">
            <a:xfrm>
              <a:off x="1331868" y="4225700"/>
              <a:ext cx="7272091" cy="4618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indent="450850" algn="just" eaLnBrk="0" hangingPunct="0">
                <a:defRPr/>
              </a:pPr>
              <a:endParaRPr lang="pt-BR" sz="2400" i="1" dirty="0">
                <a:latin typeface="+mj-lt"/>
                <a:cs typeface="Arial" pitchFamily="34" charset="0"/>
              </a:endParaRPr>
            </a:p>
          </p:txBody>
        </p:sp>
        <p:sp>
          <p:nvSpPr>
            <p:cNvPr id="14340" name="Retângulo 13"/>
            <p:cNvSpPr>
              <a:spLocks noChangeArrowheads="1"/>
            </p:cNvSpPr>
            <p:nvPr/>
          </p:nvSpPr>
          <p:spPr bwMode="auto">
            <a:xfrm>
              <a:off x="0" y="1052736"/>
              <a:ext cx="9540552" cy="37856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endParaRPr lang="pt-BR" sz="4000">
                <a:latin typeface="Calibri" pitchFamily="34" charset="0"/>
              </a:endParaRPr>
            </a:p>
            <a:p>
              <a:pPr algn="ctr"/>
              <a:endParaRPr lang="pt-BR" sz="4000">
                <a:latin typeface="Calibri" pitchFamily="34" charset="0"/>
              </a:endParaRPr>
            </a:p>
            <a:p>
              <a:pPr algn="ctr"/>
              <a:endParaRPr lang="pt-BR" sz="4000">
                <a:latin typeface="Calibri" pitchFamily="34" charset="0"/>
              </a:endParaRPr>
            </a:p>
            <a:p>
              <a:pPr algn="ctr"/>
              <a:r>
                <a:rPr lang="pt-BR" sz="6000">
                  <a:latin typeface="Calibri" pitchFamily="34" charset="0"/>
                </a:rPr>
                <a:t>Em tempos de crise, </a:t>
              </a:r>
            </a:p>
            <a:p>
              <a:pPr algn="ctr"/>
              <a:r>
                <a:rPr lang="pt-BR" sz="6000">
                  <a:latin typeface="Calibri" pitchFamily="34" charset="0"/>
                </a:rPr>
                <a:t>continue sonhando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769" name="Grupo 8"/>
          <p:cNvGrpSpPr>
            <a:grpSpLocks/>
          </p:cNvGrpSpPr>
          <p:nvPr/>
        </p:nvGrpSpPr>
        <p:grpSpPr bwMode="auto">
          <a:xfrm>
            <a:off x="34925" y="-26988"/>
            <a:ext cx="8424863" cy="1017588"/>
            <a:chOff x="35496" y="-27384"/>
            <a:chExt cx="8424936" cy="1017404"/>
          </a:xfrm>
        </p:grpSpPr>
        <p:grpSp>
          <p:nvGrpSpPr>
            <p:cNvPr id="32771" name="Grupo 9"/>
            <p:cNvGrpSpPr>
              <a:grpSpLocks/>
            </p:cNvGrpSpPr>
            <p:nvPr/>
          </p:nvGrpSpPr>
          <p:grpSpPr bwMode="auto">
            <a:xfrm>
              <a:off x="35496" y="-27384"/>
              <a:ext cx="8424936" cy="955849"/>
              <a:chOff x="35496" y="-27384"/>
              <a:chExt cx="8424936" cy="955849"/>
            </a:xfrm>
          </p:grpSpPr>
          <p:sp>
            <p:nvSpPr>
              <p:cNvPr id="32773" name="Retângulo 4"/>
              <p:cNvSpPr>
                <a:spLocks noChangeArrowheads="1"/>
              </p:cNvSpPr>
              <p:nvPr/>
            </p:nvSpPr>
            <p:spPr bwMode="auto">
              <a:xfrm>
                <a:off x="971600" y="-27384"/>
                <a:ext cx="7488832" cy="7694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pt-BR" sz="4400" b="1">
                    <a:latin typeface="Calibri" pitchFamily="34" charset="0"/>
                  </a:rPr>
                  <a:t>IGREJA DO NAZARENO EFRAIM</a:t>
                </a:r>
                <a:endParaRPr lang="pt-BR" b="1">
                  <a:latin typeface="Calibri" pitchFamily="34" charset="0"/>
                </a:endParaRPr>
              </a:p>
            </p:txBody>
          </p:sp>
          <p:pic>
            <p:nvPicPr>
              <p:cNvPr id="32774" name="Picture 2" descr="C:\Users\Rafa\Pictures\Fotos para site\logocerta.png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35496" y="116632"/>
                <a:ext cx="940948" cy="6960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32775" name="Retângulo 6"/>
              <p:cNvSpPr>
                <a:spLocks noChangeArrowheads="1"/>
              </p:cNvSpPr>
              <p:nvPr/>
            </p:nvSpPr>
            <p:spPr bwMode="auto">
              <a:xfrm>
                <a:off x="1188640" y="620688"/>
                <a:ext cx="691175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pt-BR" sz="1400" b="1">
                    <a:latin typeface="Calibri" pitchFamily="34" charset="0"/>
                  </a:rPr>
                  <a:t>CADA CASA UMA IGREJA, CADA MEMBRO UM DISCÍPULO, DISCÍPULO FAZENDO DISCÍPULO!</a:t>
                </a:r>
                <a:endParaRPr lang="pt-BR" sz="1400">
                  <a:latin typeface="Calibri" pitchFamily="34" charset="0"/>
                </a:endParaRPr>
              </a:p>
            </p:txBody>
          </p:sp>
        </p:grpSp>
        <p:sp>
          <p:nvSpPr>
            <p:cNvPr id="32772" name="CaixaDeTexto 7"/>
            <p:cNvSpPr txBox="1">
              <a:spLocks noChangeArrowheads="1"/>
            </p:cNvSpPr>
            <p:nvPr/>
          </p:nvSpPr>
          <p:spPr bwMode="auto">
            <a:xfrm>
              <a:off x="860529" y="620688"/>
              <a:ext cx="745588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pt-BR">
                  <a:latin typeface="Calibri" pitchFamily="34" charset="0"/>
                </a:rPr>
                <a:t>_______________________________________________________________</a:t>
              </a:r>
            </a:p>
          </p:txBody>
        </p:sp>
      </p:grpSp>
      <p:sp>
        <p:nvSpPr>
          <p:cNvPr id="32770" name="CaixaDeTexto 8"/>
          <p:cNvSpPr txBox="1">
            <a:spLocks noChangeArrowheads="1"/>
          </p:cNvSpPr>
          <p:nvPr/>
        </p:nvSpPr>
        <p:spPr bwMode="auto">
          <a:xfrm>
            <a:off x="539750" y="1341438"/>
            <a:ext cx="8640763" cy="532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2000" b="1">
                <a:latin typeface="Calibri" pitchFamily="34" charset="0"/>
              </a:rPr>
              <a:t>DICAS PARA MELHORAR SEU ORÇAMENTO:</a:t>
            </a:r>
            <a:endParaRPr lang="pt-BR" sz="2000">
              <a:latin typeface="Calibri" pitchFamily="34" charset="0"/>
            </a:endParaRPr>
          </a:p>
          <a:p>
            <a:r>
              <a:rPr lang="pt-BR" sz="2000">
                <a:latin typeface="Calibri" pitchFamily="34" charset="0"/>
              </a:rPr>
              <a:t>1) PLANEJAR A VIDA FINANCEIRA.</a:t>
            </a:r>
          </a:p>
          <a:p>
            <a:r>
              <a:rPr lang="pt-BR" sz="2000">
                <a:latin typeface="Calibri" pitchFamily="34" charset="0"/>
              </a:rPr>
              <a:t>2) POUPAR TODO MÊS.</a:t>
            </a:r>
          </a:p>
          <a:p>
            <a:r>
              <a:rPr lang="pt-BR" sz="2000">
                <a:latin typeface="Calibri" pitchFamily="34" charset="0"/>
              </a:rPr>
              <a:t>3) EVITAR COMPRAS A PRAZO. </a:t>
            </a:r>
          </a:p>
          <a:p>
            <a:r>
              <a:rPr lang="pt-BR" sz="2000">
                <a:latin typeface="Calibri" pitchFamily="34" charset="0"/>
              </a:rPr>
              <a:t>4) SE VOCÊ NÃO TEM CONTROLE, CANCELE O CARTÃO DE CRÉDITO! </a:t>
            </a:r>
          </a:p>
          <a:p>
            <a:r>
              <a:rPr lang="pt-BR" sz="2000">
                <a:latin typeface="Calibri" pitchFamily="34" charset="0"/>
              </a:rPr>
              <a:t>5)  ECONOMIZE ÁGUA, TELEFONE E LUZ, E ENSINE SEUS FILHOS A FAZÊ-LO TAMBÉM! </a:t>
            </a:r>
          </a:p>
          <a:p>
            <a:r>
              <a:rPr lang="pt-BR" sz="2000">
                <a:latin typeface="Calibri" pitchFamily="34" charset="0"/>
              </a:rPr>
              <a:t>6)  NUNCA PEÇA DINHEIRO EMPRESTADO. </a:t>
            </a:r>
          </a:p>
          <a:p>
            <a:r>
              <a:rPr lang="pt-BR" sz="2000">
                <a:latin typeface="Calibri" pitchFamily="34" charset="0"/>
              </a:rPr>
              <a:t>7)  PECHINCHA” NÃO É PECADO! NEGOCIE TODAS AS COMPRAS QUE FIZER À VISTA. </a:t>
            </a:r>
          </a:p>
          <a:p>
            <a:r>
              <a:rPr lang="pt-BR" sz="2000">
                <a:latin typeface="Calibri" pitchFamily="34" charset="0"/>
              </a:rPr>
              <a:t>8) VÁ AO SUPERMERCADO SEM CRIANÇAS E/OU ADOLESCENTES! VOCÊ ECONOMIZA 10%! </a:t>
            </a:r>
          </a:p>
          <a:p>
            <a:r>
              <a:rPr lang="pt-BR" sz="2000">
                <a:latin typeface="Calibri" pitchFamily="34" charset="0"/>
              </a:rPr>
              <a:t>9)  FAÇA UMA LISTA DAS PRIORIDADES DE COMPRAS. NÃO COMPRE POR “IMPULSO”! </a:t>
            </a:r>
          </a:p>
          <a:p>
            <a:r>
              <a:rPr lang="pt-BR" sz="2000">
                <a:latin typeface="Calibri" pitchFamily="34" charset="0"/>
              </a:rPr>
              <a:t>10) COMPRE SÓ O NECESSÁRIO: PORQUE COMPRAR 3, SE VOCÊ SÓ PRECISA DE 2? </a:t>
            </a:r>
          </a:p>
          <a:p>
            <a:pPr fontAlgn="t"/>
            <a:r>
              <a:rPr lang="pt-BR" sz="2000">
                <a:latin typeface="Calibri" pitchFamily="34" charset="0"/>
              </a:rPr>
              <a:t>11) ECONOMIZE EM TUDO, ATÉ NAS PEQUENAS COISAS.</a:t>
            </a:r>
          </a:p>
          <a:p>
            <a:r>
              <a:rPr lang="pt-BR" sz="2000">
                <a:latin typeface="Calibri" pitchFamily="34" charset="0"/>
              </a:rPr>
              <a:t>12) E O MAIS IMPORTANTE: </a:t>
            </a:r>
            <a:r>
              <a:rPr lang="pt-BR" sz="2000" b="1">
                <a:latin typeface="Calibri" pitchFamily="34" charset="0"/>
              </a:rPr>
              <a:t>ORE, PEDINDO A DEUS SABEDORIA EM FINANÇAS.</a:t>
            </a:r>
            <a:r>
              <a:rPr lang="pt-BR" sz="2000">
                <a:latin typeface="Calibri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817" name="Grupo 8"/>
          <p:cNvGrpSpPr>
            <a:grpSpLocks/>
          </p:cNvGrpSpPr>
          <p:nvPr/>
        </p:nvGrpSpPr>
        <p:grpSpPr bwMode="auto">
          <a:xfrm>
            <a:off x="34925" y="-26988"/>
            <a:ext cx="8424863" cy="1017588"/>
            <a:chOff x="35496" y="-27384"/>
            <a:chExt cx="8424936" cy="1017404"/>
          </a:xfrm>
        </p:grpSpPr>
        <p:grpSp>
          <p:nvGrpSpPr>
            <p:cNvPr id="34848" name="Grupo 9"/>
            <p:cNvGrpSpPr>
              <a:grpSpLocks/>
            </p:cNvGrpSpPr>
            <p:nvPr/>
          </p:nvGrpSpPr>
          <p:grpSpPr bwMode="auto">
            <a:xfrm>
              <a:off x="35496" y="-27384"/>
              <a:ext cx="8424936" cy="955849"/>
              <a:chOff x="35496" y="-27384"/>
              <a:chExt cx="8424936" cy="955849"/>
            </a:xfrm>
          </p:grpSpPr>
          <p:sp>
            <p:nvSpPr>
              <p:cNvPr id="34850" name="Retângulo 4"/>
              <p:cNvSpPr>
                <a:spLocks noChangeArrowheads="1"/>
              </p:cNvSpPr>
              <p:nvPr/>
            </p:nvSpPr>
            <p:spPr bwMode="auto">
              <a:xfrm>
                <a:off x="971600" y="-27384"/>
                <a:ext cx="7488832" cy="7694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pt-BR" sz="4400" b="1">
                    <a:latin typeface="Calibri" pitchFamily="34" charset="0"/>
                  </a:rPr>
                  <a:t>IGREJA DO NAZARENO EFRAIM</a:t>
                </a:r>
                <a:endParaRPr lang="pt-BR" b="1">
                  <a:latin typeface="Calibri" pitchFamily="34" charset="0"/>
                </a:endParaRPr>
              </a:p>
            </p:txBody>
          </p:sp>
          <p:pic>
            <p:nvPicPr>
              <p:cNvPr id="34851" name="Picture 2" descr="C:\Users\Rafa\Pictures\Fotos para site\logocerta.png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35496" y="116632"/>
                <a:ext cx="940948" cy="6960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34852" name="Retângulo 6"/>
              <p:cNvSpPr>
                <a:spLocks noChangeArrowheads="1"/>
              </p:cNvSpPr>
              <p:nvPr/>
            </p:nvSpPr>
            <p:spPr bwMode="auto">
              <a:xfrm>
                <a:off x="1188640" y="620688"/>
                <a:ext cx="691175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pt-BR" sz="1400" b="1">
                    <a:latin typeface="Calibri" pitchFamily="34" charset="0"/>
                  </a:rPr>
                  <a:t>CADA CASA UMA IGREJA, CADA MEMBRO UM DISCÍPULO, DISCÍPULO FAZENDO DISCÍPULO!</a:t>
                </a:r>
                <a:endParaRPr lang="pt-BR" sz="1400">
                  <a:latin typeface="Calibri" pitchFamily="34" charset="0"/>
                </a:endParaRPr>
              </a:p>
            </p:txBody>
          </p:sp>
        </p:grpSp>
        <p:sp>
          <p:nvSpPr>
            <p:cNvPr id="34849" name="CaixaDeTexto 7"/>
            <p:cNvSpPr txBox="1">
              <a:spLocks noChangeArrowheads="1"/>
            </p:cNvSpPr>
            <p:nvPr/>
          </p:nvSpPr>
          <p:spPr bwMode="auto">
            <a:xfrm>
              <a:off x="860529" y="620688"/>
              <a:ext cx="745588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pt-BR">
                  <a:latin typeface="Calibri" pitchFamily="34" charset="0"/>
                </a:rPr>
                <a:t>_______________________________________________________________</a:t>
              </a:r>
            </a:p>
          </p:txBody>
        </p:sp>
      </p:grpSp>
      <p:sp>
        <p:nvSpPr>
          <p:cNvPr id="34818" name="CaixaDeTexto 8"/>
          <p:cNvSpPr txBox="1">
            <a:spLocks noChangeArrowheads="1"/>
          </p:cNvSpPr>
          <p:nvPr/>
        </p:nvSpPr>
        <p:spPr bwMode="auto">
          <a:xfrm>
            <a:off x="539750" y="1341438"/>
            <a:ext cx="8353425" cy="5938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2000" b="1">
                <a:latin typeface="Calibri" pitchFamily="34" charset="0"/>
              </a:rPr>
              <a:t>QUADRO INFORMATIVO DE TAXAS DE JUROS:</a:t>
            </a:r>
          </a:p>
          <a:p>
            <a:endParaRPr lang="pt-BR" sz="2000" b="1">
              <a:latin typeface="Calibri" pitchFamily="34" charset="0"/>
            </a:endParaRPr>
          </a:p>
          <a:p>
            <a:endParaRPr lang="pt-BR" sz="2000" b="1">
              <a:latin typeface="Calibri" pitchFamily="34" charset="0"/>
            </a:endParaRPr>
          </a:p>
          <a:p>
            <a:endParaRPr lang="pt-BR" sz="2000" b="1">
              <a:latin typeface="Calibri" pitchFamily="34" charset="0"/>
            </a:endParaRPr>
          </a:p>
          <a:p>
            <a:endParaRPr lang="pt-BR" sz="2000" b="1">
              <a:latin typeface="Calibri" pitchFamily="34" charset="0"/>
            </a:endParaRPr>
          </a:p>
          <a:p>
            <a:r>
              <a:rPr lang="pt-BR" sz="2000" b="1">
                <a:latin typeface="Calibri" pitchFamily="34" charset="0"/>
              </a:rPr>
              <a:t>			</a:t>
            </a:r>
          </a:p>
          <a:p>
            <a:endParaRPr lang="pt-BR" sz="2000" b="1">
              <a:latin typeface="Calibri" pitchFamily="34" charset="0"/>
            </a:endParaRPr>
          </a:p>
          <a:p>
            <a:endParaRPr lang="pt-BR" sz="2000" b="1">
              <a:latin typeface="Calibri" pitchFamily="34" charset="0"/>
            </a:endParaRPr>
          </a:p>
          <a:p>
            <a:endParaRPr lang="pt-BR" sz="2000" b="1">
              <a:latin typeface="Calibri" pitchFamily="34" charset="0"/>
            </a:endParaRPr>
          </a:p>
          <a:p>
            <a:endParaRPr lang="pt-BR" sz="2000" b="1">
              <a:latin typeface="Calibri" pitchFamily="34" charset="0"/>
            </a:endParaRPr>
          </a:p>
          <a:p>
            <a:endParaRPr lang="pt-BR" sz="2000" b="1">
              <a:latin typeface="Calibri" pitchFamily="34" charset="0"/>
            </a:endParaRPr>
          </a:p>
          <a:p>
            <a:endParaRPr lang="pt-BR" sz="2000" b="1">
              <a:latin typeface="Calibri" pitchFamily="34" charset="0"/>
            </a:endParaRPr>
          </a:p>
          <a:p>
            <a:endParaRPr lang="pt-BR" sz="2000" b="1">
              <a:latin typeface="Calibri" pitchFamily="34" charset="0"/>
            </a:endParaRPr>
          </a:p>
          <a:p>
            <a:endParaRPr lang="pt-BR" sz="2000" b="1">
              <a:latin typeface="Calibri" pitchFamily="34" charset="0"/>
            </a:endParaRPr>
          </a:p>
          <a:p>
            <a:endParaRPr lang="pt-BR" sz="2000" b="1">
              <a:latin typeface="Calibri" pitchFamily="34" charset="0"/>
            </a:endParaRPr>
          </a:p>
          <a:p>
            <a:r>
              <a:rPr lang="pt-BR" sz="2000" b="1">
                <a:latin typeface="Calibri" pitchFamily="34" charset="0"/>
              </a:rPr>
              <a:t>OBS: TAXA MÉDIA DE FINANCIAMENTO DE CARROS NOS ESTADOS UNIDOS:</a:t>
            </a:r>
          </a:p>
          <a:p>
            <a:r>
              <a:rPr lang="pt-BR" sz="2000" b="1">
                <a:latin typeface="Calibri" pitchFamily="34" charset="0"/>
              </a:rPr>
              <a:t>4,1 %  - AO ANO.</a:t>
            </a:r>
          </a:p>
          <a:p>
            <a:endParaRPr lang="pt-BR" sz="2000" b="1">
              <a:latin typeface="Calibri" pitchFamily="34" charset="0"/>
            </a:endParaRPr>
          </a:p>
          <a:p>
            <a:endParaRPr lang="pt-BR" sz="2000">
              <a:latin typeface="Calibri" pitchFamily="34" charset="0"/>
            </a:endParaRPr>
          </a:p>
        </p:txBody>
      </p:sp>
      <p:graphicFrame>
        <p:nvGraphicFramePr>
          <p:cNvPr id="10" name="Tabela 9"/>
          <p:cNvGraphicFramePr>
            <a:graphicFrameLocks noGrp="1"/>
          </p:cNvGraphicFramePr>
          <p:nvPr/>
        </p:nvGraphicFramePr>
        <p:xfrm>
          <a:off x="1692275" y="2133600"/>
          <a:ext cx="6096000" cy="30289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92488"/>
                <a:gridCol w="1703512"/>
              </a:tblGrid>
              <a:tr h="197741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9774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1" dirty="0" smtClean="0"/>
                        <a:t>CHEQUE ESPECIAL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smtClean="0"/>
                        <a:t>526,62 </a:t>
                      </a:r>
                      <a:r>
                        <a:rPr lang="pt-BR" b="1" dirty="0" err="1" smtClean="0"/>
                        <a:t>A.A.</a:t>
                      </a:r>
                      <a:endParaRPr lang="pt-BR" b="1" dirty="0"/>
                    </a:p>
                  </a:txBody>
                  <a:tcPr/>
                </a:tc>
              </a:tr>
              <a:tr h="197741">
                <a:tc>
                  <a:txBody>
                    <a:bodyPr/>
                    <a:lstStyle/>
                    <a:p>
                      <a:r>
                        <a:rPr lang="pt-BR" sz="1800" b="1" dirty="0" smtClean="0"/>
                        <a:t>CARTÃO DE CRÉDITO ROTATIVO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smtClean="0"/>
                        <a:t>831 </a:t>
                      </a:r>
                      <a:r>
                        <a:rPr lang="pt-BR" b="1" dirty="0" err="1" smtClean="0"/>
                        <a:t>A.A.</a:t>
                      </a:r>
                      <a:endParaRPr lang="pt-BR" b="1" dirty="0" smtClean="0"/>
                    </a:p>
                  </a:txBody>
                  <a:tcPr/>
                </a:tc>
              </a:tr>
              <a:tr h="197741">
                <a:tc>
                  <a:txBody>
                    <a:bodyPr/>
                    <a:lstStyle/>
                    <a:p>
                      <a:r>
                        <a:rPr lang="pt-BR" sz="1800" b="1" dirty="0" smtClean="0"/>
                        <a:t>FINANCIAMENTO DE VEÍCULOS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smtClean="0"/>
                        <a:t>56,48 </a:t>
                      </a:r>
                      <a:r>
                        <a:rPr lang="pt-BR" b="1" dirty="0" err="1" smtClean="0"/>
                        <a:t>A.A.</a:t>
                      </a:r>
                      <a:endParaRPr lang="pt-BR" b="1" dirty="0" smtClean="0"/>
                    </a:p>
                  </a:txBody>
                  <a:tcPr/>
                </a:tc>
              </a:tr>
              <a:tr h="197741">
                <a:tc>
                  <a:txBody>
                    <a:bodyPr/>
                    <a:lstStyle/>
                    <a:p>
                      <a:r>
                        <a:rPr lang="pt-BR" sz="1800" b="1" dirty="0" smtClean="0"/>
                        <a:t>AQUISIÇÃO DE BENS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800" b="1" dirty="0" smtClean="0"/>
                        <a:t>151,19 </a:t>
                      </a:r>
                      <a:r>
                        <a:rPr lang="pt-BR" sz="1800" b="1" dirty="0" err="1" smtClean="0"/>
                        <a:t>A.A.</a:t>
                      </a:r>
                      <a:endParaRPr lang="pt-BR" b="1" dirty="0" smtClean="0"/>
                    </a:p>
                  </a:txBody>
                  <a:tcPr/>
                </a:tc>
              </a:tr>
              <a:tr h="197741">
                <a:tc>
                  <a:txBody>
                    <a:bodyPr/>
                    <a:lstStyle/>
                    <a:p>
                      <a:r>
                        <a:rPr lang="pt-BR" b="1" dirty="0" smtClean="0"/>
                        <a:t>CRÉDITO PESSOAL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smtClean="0"/>
                        <a:t>935,83 A.A</a:t>
                      </a:r>
                    </a:p>
                  </a:txBody>
                  <a:tcPr/>
                </a:tc>
              </a:tr>
              <a:tr h="469736">
                <a:tc>
                  <a:txBody>
                    <a:bodyPr/>
                    <a:lstStyle/>
                    <a:p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b="1" dirty="0" smtClean="0"/>
                    </a:p>
                  </a:txBody>
                  <a:tcPr/>
                </a:tc>
              </a:tr>
              <a:tr h="197741">
                <a:tc>
                  <a:txBody>
                    <a:bodyPr/>
                    <a:lstStyle/>
                    <a:p>
                      <a:r>
                        <a:rPr lang="pt-BR" dirty="0" smtClean="0"/>
                        <a:t>Fonte:</a:t>
                      </a:r>
                      <a:r>
                        <a:rPr lang="pt-BR" baseline="0" dirty="0" smtClean="0"/>
                        <a:t> Banco Central – 27/08/2015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 smtClean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865" name="Grupo 8"/>
          <p:cNvGrpSpPr>
            <a:grpSpLocks/>
          </p:cNvGrpSpPr>
          <p:nvPr/>
        </p:nvGrpSpPr>
        <p:grpSpPr bwMode="auto">
          <a:xfrm>
            <a:off x="34925" y="-26988"/>
            <a:ext cx="8424863" cy="1017588"/>
            <a:chOff x="35496" y="-27384"/>
            <a:chExt cx="8424936" cy="1017404"/>
          </a:xfrm>
        </p:grpSpPr>
        <p:grpSp>
          <p:nvGrpSpPr>
            <p:cNvPr id="36931" name="Grupo 9"/>
            <p:cNvGrpSpPr>
              <a:grpSpLocks/>
            </p:cNvGrpSpPr>
            <p:nvPr/>
          </p:nvGrpSpPr>
          <p:grpSpPr bwMode="auto">
            <a:xfrm>
              <a:off x="35496" y="-27384"/>
              <a:ext cx="8424936" cy="955849"/>
              <a:chOff x="35496" y="-27384"/>
              <a:chExt cx="8424936" cy="955849"/>
            </a:xfrm>
          </p:grpSpPr>
          <p:sp>
            <p:nvSpPr>
              <p:cNvPr id="36933" name="Retângulo 4"/>
              <p:cNvSpPr>
                <a:spLocks noChangeArrowheads="1"/>
              </p:cNvSpPr>
              <p:nvPr/>
            </p:nvSpPr>
            <p:spPr bwMode="auto">
              <a:xfrm>
                <a:off x="971600" y="-27384"/>
                <a:ext cx="7488832" cy="7694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pt-BR" sz="4400" b="1">
                    <a:latin typeface="Calibri" pitchFamily="34" charset="0"/>
                  </a:rPr>
                  <a:t>IGREJA DO NAZARENO EFRAIM</a:t>
                </a:r>
                <a:endParaRPr lang="pt-BR" b="1">
                  <a:latin typeface="Calibri" pitchFamily="34" charset="0"/>
                </a:endParaRPr>
              </a:p>
            </p:txBody>
          </p:sp>
          <p:pic>
            <p:nvPicPr>
              <p:cNvPr id="36934" name="Picture 2" descr="C:\Users\Rafa\Pictures\Fotos para site\logocerta.png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35496" y="116632"/>
                <a:ext cx="940948" cy="6960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36935" name="Retângulo 6"/>
              <p:cNvSpPr>
                <a:spLocks noChangeArrowheads="1"/>
              </p:cNvSpPr>
              <p:nvPr/>
            </p:nvSpPr>
            <p:spPr bwMode="auto">
              <a:xfrm>
                <a:off x="1188640" y="620688"/>
                <a:ext cx="691175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pt-BR" sz="1400" b="1">
                    <a:latin typeface="Calibri" pitchFamily="34" charset="0"/>
                  </a:rPr>
                  <a:t>CADA CASA UMA IGREJA, CADA MEMBRO UM DISCÍPULO, DISCÍPULO FAZENDO DISCÍPULO!</a:t>
                </a:r>
                <a:endParaRPr lang="pt-BR" sz="1400">
                  <a:latin typeface="Calibri" pitchFamily="34" charset="0"/>
                </a:endParaRPr>
              </a:p>
            </p:txBody>
          </p:sp>
        </p:grpSp>
        <p:sp>
          <p:nvSpPr>
            <p:cNvPr id="36932" name="CaixaDeTexto 7"/>
            <p:cNvSpPr txBox="1">
              <a:spLocks noChangeArrowheads="1"/>
            </p:cNvSpPr>
            <p:nvPr/>
          </p:nvSpPr>
          <p:spPr bwMode="auto">
            <a:xfrm>
              <a:off x="860529" y="620688"/>
              <a:ext cx="745588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pt-BR">
                  <a:latin typeface="Calibri" pitchFamily="34" charset="0"/>
                </a:rPr>
                <a:t>_______________________________________________________________</a:t>
              </a:r>
            </a:p>
          </p:txBody>
        </p:sp>
      </p:grpSp>
      <p:graphicFrame>
        <p:nvGraphicFramePr>
          <p:cNvPr id="10" name="Tabela 9"/>
          <p:cNvGraphicFramePr>
            <a:graphicFrameLocks noGrp="1"/>
          </p:cNvGraphicFramePr>
          <p:nvPr/>
        </p:nvGraphicFramePr>
        <p:xfrm>
          <a:off x="1835150" y="1052513"/>
          <a:ext cx="6697663" cy="5805487"/>
        </p:xfrm>
        <a:graphic>
          <a:graphicData uri="http://schemas.openxmlformats.org/drawingml/2006/table">
            <a:tbl>
              <a:tblPr/>
              <a:tblGrid>
                <a:gridCol w="4426542"/>
                <a:gridCol w="2270202"/>
              </a:tblGrid>
              <a:tr h="278653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latin typeface="Calibri"/>
                          <a:ea typeface="Times New Roman"/>
                          <a:cs typeface="Times New Roman"/>
                        </a:rPr>
                        <a:t>SALÁRIO LÍQUIDO FAMILIAR </a:t>
                      </a:r>
                      <a:endParaRPr lang="pt-B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latin typeface="Calibri"/>
                          <a:ea typeface="Times New Roman"/>
                          <a:cs typeface="Times New Roman"/>
                        </a:rPr>
                        <a:t>R$  </a:t>
                      </a:r>
                      <a:endParaRPr lang="pt-B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8653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latin typeface="Calibri"/>
                          <a:ea typeface="Times New Roman"/>
                          <a:cs typeface="Times New Roman"/>
                        </a:rPr>
                        <a:t>SEPARAÇÃO P</a:t>
                      </a:r>
                      <a:r>
                        <a:rPr lang="pt-BR" sz="1400" dirty="0" smtClean="0">
                          <a:latin typeface="Calibri"/>
                          <a:ea typeface="Times New Roman"/>
                          <a:cs typeface="Times New Roman"/>
                        </a:rPr>
                        <a:t>/ O </a:t>
                      </a:r>
                      <a:r>
                        <a:rPr lang="pt-BR" sz="1400" dirty="0">
                          <a:latin typeface="Calibri"/>
                          <a:ea typeface="Times New Roman"/>
                          <a:cs typeface="Times New Roman"/>
                        </a:rPr>
                        <a:t>SENHOR (DÍZIMOS E OFERTAS)</a:t>
                      </a:r>
                      <a:endParaRPr lang="pt-B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latin typeface="Calibri"/>
                          <a:ea typeface="Times New Roman"/>
                          <a:cs typeface="Times New Roman"/>
                        </a:rPr>
                        <a:t>R$  </a:t>
                      </a:r>
                      <a:endParaRPr lang="pt-B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8653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latin typeface="Calibri"/>
                          <a:ea typeface="Times New Roman"/>
                          <a:cs typeface="Times New Roman"/>
                        </a:rPr>
                        <a:t>SALDO LÍQUIDO MENSAL </a:t>
                      </a:r>
                      <a:endParaRPr lang="pt-B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latin typeface="Calibri"/>
                          <a:ea typeface="Times New Roman"/>
                          <a:cs typeface="Times New Roman"/>
                        </a:rPr>
                        <a:t>R$  </a:t>
                      </a:r>
                      <a:endParaRPr lang="pt-B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8653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latin typeface="Calibri"/>
                          <a:ea typeface="Times New Roman"/>
                          <a:cs typeface="Times New Roman"/>
                        </a:rPr>
                        <a:t>DESPESAS FIXAS MENSAIS:</a:t>
                      </a:r>
                      <a:endParaRPr lang="pt-B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latin typeface="Calibri"/>
                          <a:ea typeface="Times New Roman"/>
                          <a:cs typeface="Times New Roman"/>
                        </a:rPr>
                        <a:t>  </a:t>
                      </a:r>
                      <a:endParaRPr lang="pt-B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8653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latin typeface="Calibri"/>
                          <a:ea typeface="Times New Roman"/>
                          <a:cs typeface="Times New Roman"/>
                        </a:rPr>
                        <a:t>ALUGUEL OU PRESTAÇÃO DA CASA </a:t>
                      </a:r>
                      <a:endParaRPr lang="pt-B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latin typeface="Calibri"/>
                          <a:ea typeface="Times New Roman"/>
                          <a:cs typeface="Times New Roman"/>
                        </a:rPr>
                        <a:t>R$  </a:t>
                      </a:r>
                      <a:endParaRPr lang="pt-B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8653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latin typeface="Calibri"/>
                          <a:ea typeface="Times New Roman"/>
                          <a:cs typeface="Times New Roman"/>
                        </a:rPr>
                        <a:t>CONTA DE LUZ </a:t>
                      </a:r>
                      <a:endParaRPr lang="pt-B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latin typeface="Calibri"/>
                          <a:ea typeface="Times New Roman"/>
                          <a:cs typeface="Times New Roman"/>
                        </a:rPr>
                        <a:t>R$  </a:t>
                      </a:r>
                      <a:endParaRPr lang="pt-B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4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pt-BR" sz="1400" dirty="0" smtClean="0">
                          <a:latin typeface="Calibri"/>
                          <a:ea typeface="Times New Roman"/>
                        </a:rPr>
                        <a:t>            CONTA DE ÁGUA</a:t>
                      </a:r>
                      <a:endParaRPr lang="pt-BR" sz="1400" dirty="0">
                        <a:latin typeface="Calibri"/>
                        <a:ea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pt-BR" sz="1400" dirty="0" smtClean="0">
                          <a:latin typeface="Calibri"/>
                          <a:ea typeface="Times New Roman"/>
                        </a:rPr>
                        <a:t>            R$</a:t>
                      </a:r>
                      <a:endParaRPr lang="pt-BR" sz="1400" dirty="0">
                        <a:latin typeface="Calibri"/>
                        <a:ea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8653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latin typeface="Calibri"/>
                          <a:ea typeface="Times New Roman"/>
                          <a:cs typeface="Times New Roman"/>
                        </a:rPr>
                        <a:t>TELEFONE </a:t>
                      </a:r>
                      <a:endParaRPr lang="pt-B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latin typeface="Calibri"/>
                          <a:ea typeface="Times New Roman"/>
                          <a:cs typeface="Times New Roman"/>
                        </a:rPr>
                        <a:t>R$  </a:t>
                      </a:r>
                      <a:endParaRPr lang="pt-B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8653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latin typeface="Calibri"/>
                          <a:ea typeface="Times New Roman"/>
                          <a:cs typeface="Times New Roman"/>
                        </a:rPr>
                        <a:t>SUPERMERCADO (MENSAL E SEMANAL)</a:t>
                      </a:r>
                      <a:endParaRPr lang="pt-B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102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latin typeface="Calibri"/>
                          <a:ea typeface="Times New Roman"/>
                          <a:cs typeface="Times New Roman"/>
                        </a:rPr>
                        <a:t> R$</a:t>
                      </a:r>
                      <a:endParaRPr lang="pt-B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8653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latin typeface="Calibri"/>
                          <a:ea typeface="Times New Roman"/>
                          <a:cs typeface="Times New Roman"/>
                        </a:rPr>
                        <a:t>ESCOLA</a:t>
                      </a:r>
                      <a:endParaRPr lang="pt-B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latin typeface="Calibri"/>
                          <a:ea typeface="Times New Roman"/>
                          <a:cs typeface="Times New Roman"/>
                        </a:rPr>
                        <a:t>R$  </a:t>
                      </a:r>
                      <a:endParaRPr lang="pt-B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8653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latin typeface="Calibri"/>
                          <a:ea typeface="Times New Roman"/>
                          <a:cs typeface="Times New Roman"/>
                        </a:rPr>
                        <a:t>ROUPAS </a:t>
                      </a:r>
                      <a:endParaRPr lang="pt-B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latin typeface="Calibri"/>
                          <a:ea typeface="Times New Roman"/>
                          <a:cs typeface="Times New Roman"/>
                        </a:rPr>
                        <a:t>R$  </a:t>
                      </a:r>
                      <a:endParaRPr lang="pt-B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8653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latin typeface="Calibri"/>
                          <a:ea typeface="Times New Roman"/>
                          <a:cs typeface="Times New Roman"/>
                        </a:rPr>
                        <a:t>FARMÁCIA </a:t>
                      </a:r>
                      <a:endParaRPr lang="pt-B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latin typeface="Calibri"/>
                          <a:ea typeface="Times New Roman"/>
                          <a:cs typeface="Times New Roman"/>
                        </a:rPr>
                        <a:t>R$  </a:t>
                      </a:r>
                      <a:endParaRPr lang="pt-B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8653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latin typeface="Calibri"/>
                          <a:ea typeface="Times New Roman"/>
                          <a:cs typeface="Times New Roman"/>
                        </a:rPr>
                        <a:t>VALE-TRANSPORTE </a:t>
                      </a:r>
                      <a:endParaRPr lang="pt-B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latin typeface="Calibri"/>
                          <a:ea typeface="Times New Roman"/>
                          <a:cs typeface="Times New Roman"/>
                        </a:rPr>
                        <a:t>R$  </a:t>
                      </a:r>
                      <a:endParaRPr lang="pt-B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8653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latin typeface="Calibri"/>
                          <a:ea typeface="Times New Roman"/>
                          <a:cs typeface="Times New Roman"/>
                        </a:rPr>
                        <a:t>MESADAS AOS FILHOS </a:t>
                      </a:r>
                      <a:endParaRPr lang="pt-B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latin typeface="Calibri"/>
                          <a:ea typeface="Times New Roman"/>
                          <a:cs typeface="Times New Roman"/>
                        </a:rPr>
                        <a:t>R$  </a:t>
                      </a:r>
                      <a:endParaRPr lang="pt-B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8653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latin typeface="Calibri"/>
                          <a:ea typeface="Times New Roman"/>
                          <a:cs typeface="Times New Roman"/>
                        </a:rPr>
                        <a:t>OUTROS</a:t>
                      </a:r>
                      <a:r>
                        <a:rPr lang="pt-BR" sz="1400" baseline="0" dirty="0" smtClean="0">
                          <a:latin typeface="Calibri"/>
                          <a:ea typeface="Times New Roman"/>
                          <a:cs typeface="Times New Roman"/>
                        </a:rPr>
                        <a:t> COMPROMISSOS</a:t>
                      </a:r>
                      <a:endParaRPr lang="pt-B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latin typeface="Calibri"/>
                          <a:ea typeface="Times New Roman"/>
                          <a:cs typeface="Times New Roman"/>
                        </a:rPr>
                        <a:t>R$  </a:t>
                      </a:r>
                      <a:endParaRPr lang="pt-B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7305">
                <a:tc>
                  <a:txBody>
                    <a:bodyPr/>
                    <a:lstStyle/>
                    <a:p>
                      <a:pPr marL="47879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latin typeface="Calibri"/>
                          <a:ea typeface="Times New Roman"/>
                          <a:cs typeface="Times New Roman"/>
                        </a:rPr>
                        <a:t>DESPESAS INESPERADAS </a:t>
                      </a:r>
                      <a:r>
                        <a:rPr lang="pt-BR" sz="1400" dirty="0" smtClean="0">
                          <a:latin typeface="Calibri"/>
                          <a:ea typeface="Times New Roman"/>
                          <a:cs typeface="Times New Roman"/>
                        </a:rPr>
                        <a:t>   (MÉDICO</a:t>
                      </a:r>
                      <a:r>
                        <a:rPr lang="pt-BR" sz="1400" dirty="0">
                          <a:latin typeface="Calibri"/>
                          <a:ea typeface="Times New Roman"/>
                          <a:cs typeface="Times New Roman"/>
                        </a:rPr>
                        <a:t>, MULTAS, VIAGENS, PARENTES, DENTISTA, ACIDENTES)</a:t>
                      </a:r>
                      <a:endParaRPr lang="pt-B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latin typeface="Calibri"/>
                          <a:ea typeface="Times New Roman"/>
                          <a:cs typeface="Times New Roman"/>
                        </a:rPr>
                        <a:t>R$  </a:t>
                      </a:r>
                      <a:endParaRPr lang="pt-B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8653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latin typeface="Calibri"/>
                          <a:ea typeface="Times New Roman"/>
                          <a:cs typeface="Times New Roman"/>
                        </a:rPr>
                        <a:t>TOTAL DE DESPESAS </a:t>
                      </a:r>
                      <a:endParaRPr lang="pt-B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latin typeface="Calibri"/>
                          <a:ea typeface="Times New Roman"/>
                          <a:cs typeface="Times New Roman"/>
                        </a:rPr>
                        <a:t>R$  </a:t>
                      </a:r>
                      <a:endParaRPr lang="pt-B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4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t-BR" sz="1400" dirty="0">
                        <a:latin typeface="Calibri"/>
                        <a:ea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t-BR" sz="1400">
                        <a:latin typeface="Calibri"/>
                        <a:ea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8653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latin typeface="Calibri"/>
                          <a:ea typeface="Times New Roman"/>
                          <a:cs typeface="Times New Roman"/>
                        </a:rPr>
                        <a:t>SALDO </a:t>
                      </a:r>
                      <a:r>
                        <a:rPr lang="pt-BR" sz="1400" b="1" dirty="0" smtClean="0">
                          <a:latin typeface="Calibri"/>
                          <a:ea typeface="Times New Roman"/>
                          <a:cs typeface="Times New Roman"/>
                        </a:rPr>
                        <a:t> DO</a:t>
                      </a:r>
                      <a:r>
                        <a:rPr lang="pt-BR" sz="1400" b="1" baseline="0" dirty="0" smtClean="0">
                          <a:latin typeface="Calibri"/>
                          <a:ea typeface="Times New Roman"/>
                          <a:cs typeface="Times New Roman"/>
                        </a:rPr>
                        <a:t> SALÁRIO </a:t>
                      </a:r>
                      <a:r>
                        <a:rPr lang="pt-BR" sz="1400" b="1" dirty="0" smtClean="0">
                          <a:latin typeface="Calibri"/>
                          <a:ea typeface="Times New Roman"/>
                          <a:cs typeface="Times New Roman"/>
                        </a:rPr>
                        <a:t>MENOS </a:t>
                      </a:r>
                      <a:r>
                        <a:rPr lang="pt-BR" sz="1400" b="1" dirty="0">
                          <a:latin typeface="Calibri"/>
                          <a:ea typeface="Times New Roman"/>
                          <a:cs typeface="Times New Roman"/>
                        </a:rPr>
                        <a:t>DESPESAS </a:t>
                      </a:r>
                      <a:endParaRPr lang="pt-B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latin typeface="Calibri"/>
                          <a:ea typeface="Times New Roman"/>
                          <a:cs typeface="Times New Roman"/>
                        </a:rPr>
                        <a:t>R$  </a:t>
                      </a:r>
                      <a:endParaRPr lang="pt-B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8653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latin typeface="Calibri"/>
                          <a:ea typeface="Times New Roman"/>
                          <a:cs typeface="Times New Roman"/>
                        </a:rPr>
                        <a:t>DEPÓSITO PARA POUPANÇA </a:t>
                      </a:r>
                      <a:endParaRPr lang="pt-B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latin typeface="Calibri"/>
                          <a:ea typeface="Times New Roman"/>
                          <a:cs typeface="Times New Roman"/>
                        </a:rPr>
                        <a:t>R$  </a:t>
                      </a:r>
                      <a:endParaRPr lang="pt-B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5" name="Grupo 8"/>
          <p:cNvGrpSpPr>
            <a:grpSpLocks/>
          </p:cNvGrpSpPr>
          <p:nvPr/>
        </p:nvGrpSpPr>
        <p:grpSpPr bwMode="auto">
          <a:xfrm>
            <a:off x="34925" y="-26988"/>
            <a:ext cx="8424863" cy="1017588"/>
            <a:chOff x="35496" y="-27384"/>
            <a:chExt cx="8424936" cy="1017404"/>
          </a:xfrm>
        </p:grpSpPr>
        <p:grpSp>
          <p:nvGrpSpPr>
            <p:cNvPr id="16387" name="Grupo 9"/>
            <p:cNvGrpSpPr>
              <a:grpSpLocks/>
            </p:cNvGrpSpPr>
            <p:nvPr/>
          </p:nvGrpSpPr>
          <p:grpSpPr bwMode="auto">
            <a:xfrm>
              <a:off x="35496" y="-27384"/>
              <a:ext cx="8424936" cy="955849"/>
              <a:chOff x="35496" y="-27384"/>
              <a:chExt cx="8424936" cy="955849"/>
            </a:xfrm>
          </p:grpSpPr>
          <p:sp>
            <p:nvSpPr>
              <p:cNvPr id="16389" name="Retângulo 4"/>
              <p:cNvSpPr>
                <a:spLocks noChangeArrowheads="1"/>
              </p:cNvSpPr>
              <p:nvPr/>
            </p:nvSpPr>
            <p:spPr bwMode="auto">
              <a:xfrm>
                <a:off x="971600" y="-27384"/>
                <a:ext cx="7488832" cy="7694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pt-BR" sz="4400" b="1">
                    <a:latin typeface="Calibri" pitchFamily="34" charset="0"/>
                  </a:rPr>
                  <a:t>IGREJA DO NAZARENO EFRAIM</a:t>
                </a:r>
                <a:endParaRPr lang="pt-BR" b="1">
                  <a:latin typeface="Calibri" pitchFamily="34" charset="0"/>
                </a:endParaRPr>
              </a:p>
            </p:txBody>
          </p:sp>
          <p:pic>
            <p:nvPicPr>
              <p:cNvPr id="16390" name="Picture 2" descr="C:\Users\Rafa\Pictures\Fotos para site\logocerta.png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35496" y="116632"/>
                <a:ext cx="940948" cy="6960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6391" name="Retângulo 6"/>
              <p:cNvSpPr>
                <a:spLocks noChangeArrowheads="1"/>
              </p:cNvSpPr>
              <p:nvPr/>
            </p:nvSpPr>
            <p:spPr bwMode="auto">
              <a:xfrm>
                <a:off x="1188640" y="620688"/>
                <a:ext cx="691175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pt-BR" sz="1400" b="1">
                    <a:latin typeface="Calibri" pitchFamily="34" charset="0"/>
                  </a:rPr>
                  <a:t>CADA CASA UMA IGREJA, CADA MEMBRO UM DISCÍPULO, DISCÍPULO FAZENDO DISCÍPULO!</a:t>
                </a:r>
                <a:endParaRPr lang="pt-BR" sz="1400">
                  <a:latin typeface="Calibri" pitchFamily="34" charset="0"/>
                </a:endParaRPr>
              </a:p>
            </p:txBody>
          </p:sp>
        </p:grpSp>
        <p:sp>
          <p:nvSpPr>
            <p:cNvPr id="16388" name="CaixaDeTexto 7"/>
            <p:cNvSpPr txBox="1">
              <a:spLocks noChangeArrowheads="1"/>
            </p:cNvSpPr>
            <p:nvPr/>
          </p:nvSpPr>
          <p:spPr bwMode="auto">
            <a:xfrm>
              <a:off x="860529" y="620688"/>
              <a:ext cx="745588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pt-BR">
                  <a:latin typeface="Calibri" pitchFamily="34" charset="0"/>
                </a:rPr>
                <a:t>_______________________________________________________________</a:t>
              </a:r>
            </a:p>
          </p:txBody>
        </p:sp>
      </p:grpSp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1331913" y="930275"/>
            <a:ext cx="7272337" cy="5894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>
              <a:defRPr/>
            </a:pPr>
            <a:r>
              <a:rPr lang="pt-BR" sz="4000" i="1" dirty="0">
                <a:latin typeface="Calibri" pitchFamily="34" charset="0"/>
                <a:ea typeface="Times New Roman" pitchFamily="18" charset="0"/>
                <a:cs typeface="Arial" pitchFamily="34" charset="0"/>
              </a:rPr>
              <a:t>“Minha é a prata e meu é o ouro” </a:t>
            </a:r>
            <a:r>
              <a:rPr lang="pt-BR" sz="2000" i="1" dirty="0">
                <a:latin typeface="Calibri" pitchFamily="34" charset="0"/>
                <a:ea typeface="Times New Roman" pitchFamily="18" charset="0"/>
                <a:cs typeface="Arial" pitchFamily="34" charset="0"/>
              </a:rPr>
              <a:t>(Ageu2:8) </a:t>
            </a:r>
          </a:p>
          <a:p>
            <a:pPr algn="just">
              <a:defRPr/>
            </a:pPr>
            <a:endParaRPr lang="pt-BR" sz="2000" dirty="0">
              <a:latin typeface="+mn-lt"/>
              <a:cs typeface="+mn-cs"/>
            </a:endParaRPr>
          </a:p>
          <a:p>
            <a:pPr indent="450850" algn="just">
              <a:defRPr/>
            </a:pPr>
            <a:endParaRPr lang="pt-BR" sz="900" dirty="0">
              <a:latin typeface="+mj-lt"/>
              <a:ea typeface="Times New Roman" pitchFamily="18" charset="0"/>
              <a:cs typeface="Arial" pitchFamily="34" charset="0"/>
            </a:endParaRPr>
          </a:p>
          <a:p>
            <a:pPr indent="450850" algn="just">
              <a:defRPr/>
            </a:pPr>
            <a:r>
              <a:rPr lang="pt-BR" sz="2400" dirty="0">
                <a:latin typeface="+mj-lt"/>
                <a:ea typeface="Times New Roman" pitchFamily="18" charset="0"/>
                <a:cs typeface="Arial" pitchFamily="34" charset="0"/>
              </a:rPr>
              <a:t>EXISTEM 1.565 VERSÍCULOS NA BÍBLIA QUE FALAM EM DINHEIRO. DOS 107 VERSÍCULOS DO SERMÃO DO MONTE 28 SE REFEREM A DINHEIRO. ALÉM DISSO, JESUS SE REFERIU AO DINHEIRO (OU RIQUEZA) EM 13 PARÁBOLAS. ISSO MOSTRA COMO A BÍBLIA TRATA ESSE ASSUNTO COM EXPRESSIVIDADE. </a:t>
            </a:r>
          </a:p>
          <a:p>
            <a:pPr indent="450850" algn="just">
              <a:defRPr/>
            </a:pPr>
            <a:endParaRPr lang="pt-BR" sz="2400" dirty="0">
              <a:latin typeface="+mj-lt"/>
              <a:ea typeface="Times New Roman" pitchFamily="18" charset="0"/>
              <a:cs typeface="Arial" pitchFamily="34" charset="0"/>
            </a:endParaRPr>
          </a:p>
          <a:p>
            <a:pPr indent="450850" algn="just" eaLnBrk="0" hangingPunct="0">
              <a:defRPr/>
            </a:pPr>
            <a:r>
              <a:rPr lang="pt-BR" sz="2400" dirty="0">
                <a:latin typeface="+mj-lt"/>
                <a:ea typeface="Times New Roman" pitchFamily="18" charset="0"/>
                <a:cs typeface="Arial" pitchFamily="34" charset="0"/>
              </a:rPr>
              <a:t>MESMO EM MOMENTOS DE CRISE, O SENHORIO DE DEUS É SOBRE ABSOLUTAMENTE TODAS AS COISAS, INCLUSIVE SOBRE AS RIQUEZAS E OS RECURSOS. ELE TEM TODO O PODER E AUTORIDADE SOBRE TUDO E TODOS.</a:t>
            </a:r>
          </a:p>
          <a:p>
            <a:pPr indent="450850" algn="just" eaLnBrk="0" hangingPunct="0">
              <a:defRPr/>
            </a:pPr>
            <a:endParaRPr lang="pt-BR" sz="2400" i="1" dirty="0">
              <a:latin typeface="+mj-lt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3" name="Grupo 8"/>
          <p:cNvGrpSpPr>
            <a:grpSpLocks/>
          </p:cNvGrpSpPr>
          <p:nvPr/>
        </p:nvGrpSpPr>
        <p:grpSpPr bwMode="auto">
          <a:xfrm>
            <a:off x="34925" y="-26988"/>
            <a:ext cx="8424863" cy="1017588"/>
            <a:chOff x="35496" y="-27384"/>
            <a:chExt cx="8424936" cy="1017404"/>
          </a:xfrm>
        </p:grpSpPr>
        <p:grpSp>
          <p:nvGrpSpPr>
            <p:cNvPr id="18435" name="Grupo 9"/>
            <p:cNvGrpSpPr>
              <a:grpSpLocks/>
            </p:cNvGrpSpPr>
            <p:nvPr/>
          </p:nvGrpSpPr>
          <p:grpSpPr bwMode="auto">
            <a:xfrm>
              <a:off x="35496" y="-27384"/>
              <a:ext cx="8424936" cy="955849"/>
              <a:chOff x="35496" y="-27384"/>
              <a:chExt cx="8424936" cy="955849"/>
            </a:xfrm>
          </p:grpSpPr>
          <p:sp>
            <p:nvSpPr>
              <p:cNvPr id="18437" name="Retângulo 4"/>
              <p:cNvSpPr>
                <a:spLocks noChangeArrowheads="1"/>
              </p:cNvSpPr>
              <p:nvPr/>
            </p:nvSpPr>
            <p:spPr bwMode="auto">
              <a:xfrm>
                <a:off x="971600" y="-27384"/>
                <a:ext cx="7488832" cy="7694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pt-BR" sz="4400" b="1">
                    <a:latin typeface="Calibri" pitchFamily="34" charset="0"/>
                  </a:rPr>
                  <a:t>IGREJA DO NAZARENO EFRAIM</a:t>
                </a:r>
                <a:endParaRPr lang="pt-BR" b="1">
                  <a:latin typeface="Calibri" pitchFamily="34" charset="0"/>
                </a:endParaRPr>
              </a:p>
            </p:txBody>
          </p:sp>
          <p:pic>
            <p:nvPicPr>
              <p:cNvPr id="18438" name="Picture 2" descr="C:\Users\Rafa\Pictures\Fotos para site\logocerta.png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35496" y="116632"/>
                <a:ext cx="940948" cy="6960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8439" name="Retângulo 6"/>
              <p:cNvSpPr>
                <a:spLocks noChangeArrowheads="1"/>
              </p:cNvSpPr>
              <p:nvPr/>
            </p:nvSpPr>
            <p:spPr bwMode="auto">
              <a:xfrm>
                <a:off x="1188640" y="620688"/>
                <a:ext cx="691175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pt-BR" sz="1400" b="1">
                    <a:latin typeface="Calibri" pitchFamily="34" charset="0"/>
                  </a:rPr>
                  <a:t>CADA CASA UMA IGREJA, CADA MEMBRO UM DISCÍPULO, DISCÍPULO FAZENDO DISCÍPULO!</a:t>
                </a:r>
                <a:endParaRPr lang="pt-BR" sz="1400">
                  <a:latin typeface="Calibri" pitchFamily="34" charset="0"/>
                </a:endParaRPr>
              </a:p>
            </p:txBody>
          </p:sp>
        </p:grpSp>
        <p:sp>
          <p:nvSpPr>
            <p:cNvPr id="18436" name="CaixaDeTexto 7"/>
            <p:cNvSpPr txBox="1">
              <a:spLocks noChangeArrowheads="1"/>
            </p:cNvSpPr>
            <p:nvPr/>
          </p:nvSpPr>
          <p:spPr bwMode="auto">
            <a:xfrm>
              <a:off x="860529" y="620688"/>
              <a:ext cx="745588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pt-BR">
                  <a:latin typeface="Calibri" pitchFamily="34" charset="0"/>
                </a:rPr>
                <a:t>_______________________________________________________________</a:t>
              </a:r>
            </a:p>
          </p:txBody>
        </p:sp>
      </p:grpSp>
      <p:sp>
        <p:nvSpPr>
          <p:cNvPr id="1025" name="Rectangle 1"/>
          <p:cNvSpPr>
            <a:spLocks noChangeArrowheads="1"/>
          </p:cNvSpPr>
          <p:nvPr/>
        </p:nvSpPr>
        <p:spPr bwMode="auto">
          <a:xfrm flipH="1">
            <a:off x="431800" y="1341438"/>
            <a:ext cx="8461375" cy="526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>
              <a:defRPr/>
            </a:pPr>
            <a:r>
              <a:rPr lang="pt-BR" sz="2400" b="1" dirty="0">
                <a:latin typeface="+mn-lt"/>
                <a:cs typeface="+mn-cs"/>
              </a:rPr>
              <a:t>RAZÕES POR QUE TEMOS DE APRENDER A LIDAR COM DINHEIRO</a:t>
            </a:r>
          </a:p>
          <a:p>
            <a:pPr algn="just">
              <a:defRPr/>
            </a:pPr>
            <a:r>
              <a:rPr lang="pt-BR" sz="800" dirty="0">
                <a:latin typeface="+mn-lt"/>
                <a:cs typeface="+mn-cs"/>
              </a:rPr>
              <a:t> </a:t>
            </a:r>
          </a:p>
          <a:p>
            <a:pPr algn="just">
              <a:defRPr/>
            </a:pPr>
            <a:r>
              <a:rPr lang="pt-BR" sz="2400" dirty="0">
                <a:latin typeface="+mj-lt"/>
                <a:ea typeface="Times New Roman" pitchFamily="18" charset="0"/>
                <a:cs typeface="Arial" pitchFamily="34" charset="0"/>
              </a:rPr>
              <a:t>(1) A MANEIRA COMO LIDAMOS COM DINHEIRO AFETA NOSSA COMUNHÃO COM O SENHOR. “SE, POIS, NÃO VOS TORNASTES FIÉIS NA APLICAÇÃO DAS RIQUEZAS DE ORIGEM INJUSTA, QUEM VOS CONFIARÁ A VERDADEIRA RIQUEZA?”  (LC 16:11); </a:t>
            </a:r>
          </a:p>
          <a:p>
            <a:pPr algn="just">
              <a:defRPr/>
            </a:pPr>
            <a:endParaRPr lang="pt-BR" sz="800" dirty="0">
              <a:latin typeface="+mj-lt"/>
              <a:ea typeface="Times New Roman" pitchFamily="18" charset="0"/>
              <a:cs typeface="Arial" pitchFamily="34" charset="0"/>
            </a:endParaRPr>
          </a:p>
          <a:p>
            <a:pPr algn="just" eaLnBrk="0" hangingPunct="0">
              <a:defRPr/>
            </a:pPr>
            <a:r>
              <a:rPr lang="pt-BR" sz="2400" dirty="0">
                <a:latin typeface="+mj-lt"/>
                <a:ea typeface="Times New Roman" pitchFamily="18" charset="0"/>
                <a:cs typeface="Arial" pitchFamily="34" charset="0"/>
              </a:rPr>
              <a:t>(2) AS POTESTADES COMPETEM COM O SENHOR PELO DOMÍNIO DE NOSSAS VIDAS. JESUS DISSE QUE “NINGUÉM PODE SERVIR A DOIS SENHORES, PORQUE OU HÁ DE ABORRECER-SE DE UM E AMAR O OUTRO, OU SE DEVOTARÁ A UM E DESPREZARÁ O OUTRO. NÃO PODEIS SERVIR A DEUS E ÀS RIQUEZAS” (MT 6:24); </a:t>
            </a:r>
          </a:p>
          <a:p>
            <a:pPr algn="just" eaLnBrk="0" hangingPunct="0">
              <a:defRPr/>
            </a:pPr>
            <a:endParaRPr lang="pt-BR" sz="800" dirty="0">
              <a:latin typeface="+mj-lt"/>
              <a:ea typeface="Times New Roman" pitchFamily="18" charset="0"/>
              <a:cs typeface="Arial" pitchFamily="34" charset="0"/>
            </a:endParaRPr>
          </a:p>
          <a:p>
            <a:pPr algn="just" eaLnBrk="0" hangingPunct="0">
              <a:defRPr/>
            </a:pPr>
            <a:r>
              <a:rPr lang="pt-BR" sz="2400" dirty="0">
                <a:latin typeface="+mj-lt"/>
                <a:ea typeface="Times New Roman" pitchFamily="18" charset="0"/>
                <a:cs typeface="Arial" pitchFamily="34" charset="0"/>
              </a:rPr>
              <a:t>(3) GRANDE PARTE DA NOSSA VIDA GIRA EM TORNO DO DINHEIRO. POR ISSO DEVEMOS ESTAR ATENTOS EM TOMAR DECISÕES CORRETAS QUANTO AO USO DE DINHEIRO.</a:t>
            </a:r>
            <a:endParaRPr lang="pt-BR" sz="2400" dirty="0">
              <a:latin typeface="+mj-lt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81" name="Grupo 8"/>
          <p:cNvGrpSpPr>
            <a:grpSpLocks/>
          </p:cNvGrpSpPr>
          <p:nvPr/>
        </p:nvGrpSpPr>
        <p:grpSpPr bwMode="auto">
          <a:xfrm>
            <a:off x="34925" y="-26988"/>
            <a:ext cx="8424863" cy="1017588"/>
            <a:chOff x="35496" y="-27384"/>
            <a:chExt cx="8424936" cy="1017404"/>
          </a:xfrm>
        </p:grpSpPr>
        <p:grpSp>
          <p:nvGrpSpPr>
            <p:cNvPr id="20483" name="Grupo 9"/>
            <p:cNvGrpSpPr>
              <a:grpSpLocks/>
            </p:cNvGrpSpPr>
            <p:nvPr/>
          </p:nvGrpSpPr>
          <p:grpSpPr bwMode="auto">
            <a:xfrm>
              <a:off x="35496" y="-27384"/>
              <a:ext cx="8424936" cy="955849"/>
              <a:chOff x="35496" y="-27384"/>
              <a:chExt cx="8424936" cy="955849"/>
            </a:xfrm>
          </p:grpSpPr>
          <p:sp>
            <p:nvSpPr>
              <p:cNvPr id="20485" name="Retângulo 4"/>
              <p:cNvSpPr>
                <a:spLocks noChangeArrowheads="1"/>
              </p:cNvSpPr>
              <p:nvPr/>
            </p:nvSpPr>
            <p:spPr bwMode="auto">
              <a:xfrm>
                <a:off x="971600" y="-27384"/>
                <a:ext cx="7488832" cy="7694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pt-BR" sz="4400" b="1">
                    <a:latin typeface="Calibri" pitchFamily="34" charset="0"/>
                  </a:rPr>
                  <a:t>IGREJA DO NAZARENO EFRAIM</a:t>
                </a:r>
                <a:endParaRPr lang="pt-BR" b="1">
                  <a:latin typeface="Calibri" pitchFamily="34" charset="0"/>
                </a:endParaRPr>
              </a:p>
            </p:txBody>
          </p:sp>
          <p:pic>
            <p:nvPicPr>
              <p:cNvPr id="20486" name="Picture 2" descr="C:\Users\Rafa\Pictures\Fotos para site\logocerta.png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35496" y="116632"/>
                <a:ext cx="940948" cy="6960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0487" name="Retângulo 6"/>
              <p:cNvSpPr>
                <a:spLocks noChangeArrowheads="1"/>
              </p:cNvSpPr>
              <p:nvPr/>
            </p:nvSpPr>
            <p:spPr bwMode="auto">
              <a:xfrm>
                <a:off x="1188640" y="620688"/>
                <a:ext cx="691175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pt-BR" sz="1400" b="1">
                    <a:latin typeface="Calibri" pitchFamily="34" charset="0"/>
                  </a:rPr>
                  <a:t>CADA CASA UMA IGREJA, CADA MEMBRO UM DISCÍPULO, DISCÍPULO FAZENDO DISCÍPULO!</a:t>
                </a:r>
                <a:endParaRPr lang="pt-BR" sz="1400">
                  <a:latin typeface="Calibri" pitchFamily="34" charset="0"/>
                </a:endParaRPr>
              </a:p>
            </p:txBody>
          </p:sp>
        </p:grpSp>
        <p:sp>
          <p:nvSpPr>
            <p:cNvPr id="20484" name="CaixaDeTexto 7"/>
            <p:cNvSpPr txBox="1">
              <a:spLocks noChangeArrowheads="1"/>
            </p:cNvSpPr>
            <p:nvPr/>
          </p:nvSpPr>
          <p:spPr bwMode="auto">
            <a:xfrm>
              <a:off x="860529" y="620688"/>
              <a:ext cx="745588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pt-BR">
                  <a:latin typeface="Calibri" pitchFamily="34" charset="0"/>
                </a:rPr>
                <a:t>_______________________________________________________________</a:t>
              </a:r>
            </a:p>
          </p:txBody>
        </p:sp>
      </p:grp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755650" y="1784350"/>
            <a:ext cx="8137525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457200" indent="-457200" algn="just">
              <a:buFontTx/>
              <a:buAutoNum type="arabicPeriod"/>
              <a:defRPr/>
            </a:pPr>
            <a:r>
              <a:rPr lang="pt-BR" sz="2400" b="1" dirty="0">
                <a:latin typeface="+mj-lt"/>
                <a:ea typeface="Times New Roman" pitchFamily="18" charset="0"/>
                <a:cs typeface="Arial" pitchFamily="34" charset="0"/>
              </a:rPr>
              <a:t>VIVER DO NOSSO TRABALHO</a:t>
            </a:r>
            <a:r>
              <a:rPr lang="pt-BR" sz="2400" dirty="0">
                <a:latin typeface="+mj-lt"/>
                <a:ea typeface="Times New Roman" pitchFamily="18" charset="0"/>
                <a:cs typeface="Arial" pitchFamily="34" charset="0"/>
              </a:rPr>
              <a:t> </a:t>
            </a:r>
          </a:p>
          <a:p>
            <a:pPr marL="457200" indent="-457200" algn="just">
              <a:buFontTx/>
              <a:buAutoNum type="arabicPeriod"/>
              <a:defRPr/>
            </a:pPr>
            <a:endParaRPr lang="pt-BR" sz="2400" dirty="0">
              <a:latin typeface="+mj-lt"/>
              <a:ea typeface="Times New Roman" pitchFamily="18" charset="0"/>
              <a:cs typeface="Arial" pitchFamily="34" charset="0"/>
            </a:endParaRPr>
          </a:p>
          <a:p>
            <a:pPr algn="just" eaLnBrk="0" hangingPunct="0">
              <a:defRPr/>
            </a:pPr>
            <a:r>
              <a:rPr lang="pt-BR" sz="2400" dirty="0">
                <a:latin typeface="+mj-lt"/>
                <a:ea typeface="Times New Roman" pitchFamily="18" charset="0"/>
                <a:cs typeface="Arial" pitchFamily="34" charset="0"/>
              </a:rPr>
              <a:t>“DO TRABALHO DE TUAS MÃOS COMERÁS, FELIZ SERÁS E TUDO TE IRÁ BEM”. (</a:t>
            </a:r>
            <a:r>
              <a:rPr lang="pt-BR" sz="2400" dirty="0">
                <a:latin typeface="+mn-lt"/>
                <a:ea typeface="Times New Roman" pitchFamily="18" charset="0"/>
                <a:cs typeface="Arial" pitchFamily="34" charset="0"/>
              </a:rPr>
              <a:t>SL 128:2)</a:t>
            </a:r>
          </a:p>
          <a:p>
            <a:pPr algn="just" eaLnBrk="0" hangingPunct="0">
              <a:defRPr/>
            </a:pPr>
            <a:endParaRPr lang="pt-BR" sz="2400" dirty="0">
              <a:latin typeface="+mj-lt"/>
              <a:ea typeface="Times New Roman" pitchFamily="18" charset="0"/>
              <a:cs typeface="Arial" pitchFamily="34" charset="0"/>
            </a:endParaRPr>
          </a:p>
          <a:p>
            <a:pPr algn="just" eaLnBrk="0" hangingPunct="0">
              <a:defRPr/>
            </a:pPr>
            <a:r>
              <a:rPr lang="pt-BR" sz="2400" dirty="0">
                <a:latin typeface="+mj-lt"/>
                <a:ea typeface="Times New Roman" pitchFamily="18" charset="0"/>
                <a:cs typeface="Arial" pitchFamily="34" charset="0"/>
              </a:rPr>
              <a:t>        MAS SEMPRE COM FÉ NA PROVISÃO DO SENHOR: “</a:t>
            </a:r>
            <a:r>
              <a:rPr lang="pt-BR" sz="2400" dirty="0">
                <a:latin typeface="+mj-lt"/>
                <a:cs typeface="+mn-cs"/>
              </a:rPr>
              <a:t>NÃO TEMAIS, NEM VOS ASSUSTEIS POR CAUSA DESTA GRANDE MULTIDÃO POIS A PELEJA NÃO É VOSSA, MAS DE DEUS.”</a:t>
            </a:r>
          </a:p>
          <a:p>
            <a:pPr algn="just" eaLnBrk="0" hangingPunct="0">
              <a:defRPr/>
            </a:pPr>
            <a:r>
              <a:rPr lang="pt-BR" sz="2000" dirty="0">
                <a:latin typeface="+mj-lt"/>
                <a:cs typeface="+mn-cs"/>
              </a:rPr>
              <a:t>(2 CRÔNICAS 20:15B)</a:t>
            </a:r>
          </a:p>
          <a:p>
            <a:pPr algn="just" eaLnBrk="0" hangingPunct="0">
              <a:defRPr/>
            </a:pPr>
            <a:endParaRPr lang="pt-BR" sz="2400" dirty="0">
              <a:latin typeface="+mj-lt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29" name="Grupo 8"/>
          <p:cNvGrpSpPr>
            <a:grpSpLocks/>
          </p:cNvGrpSpPr>
          <p:nvPr/>
        </p:nvGrpSpPr>
        <p:grpSpPr bwMode="auto">
          <a:xfrm>
            <a:off x="34925" y="-26988"/>
            <a:ext cx="8424863" cy="1017588"/>
            <a:chOff x="35496" y="-27384"/>
            <a:chExt cx="8424936" cy="1017404"/>
          </a:xfrm>
        </p:grpSpPr>
        <p:grpSp>
          <p:nvGrpSpPr>
            <p:cNvPr id="22531" name="Grupo 9"/>
            <p:cNvGrpSpPr>
              <a:grpSpLocks/>
            </p:cNvGrpSpPr>
            <p:nvPr/>
          </p:nvGrpSpPr>
          <p:grpSpPr bwMode="auto">
            <a:xfrm>
              <a:off x="35496" y="-27384"/>
              <a:ext cx="8424936" cy="955849"/>
              <a:chOff x="35496" y="-27384"/>
              <a:chExt cx="8424936" cy="955849"/>
            </a:xfrm>
          </p:grpSpPr>
          <p:sp>
            <p:nvSpPr>
              <p:cNvPr id="22533" name="Retângulo 4"/>
              <p:cNvSpPr>
                <a:spLocks noChangeArrowheads="1"/>
              </p:cNvSpPr>
              <p:nvPr/>
            </p:nvSpPr>
            <p:spPr bwMode="auto">
              <a:xfrm>
                <a:off x="971600" y="-27384"/>
                <a:ext cx="7488832" cy="7694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pt-BR" sz="4400" b="1">
                    <a:latin typeface="Calibri" pitchFamily="34" charset="0"/>
                  </a:rPr>
                  <a:t>IGREJA DO NAZARENO EFRAIM</a:t>
                </a:r>
                <a:endParaRPr lang="pt-BR" b="1">
                  <a:latin typeface="Calibri" pitchFamily="34" charset="0"/>
                </a:endParaRPr>
              </a:p>
            </p:txBody>
          </p:sp>
          <p:pic>
            <p:nvPicPr>
              <p:cNvPr id="22534" name="Picture 2" descr="C:\Users\Rafa\Pictures\Fotos para site\logocerta.png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35496" y="116632"/>
                <a:ext cx="940948" cy="6960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2535" name="Retângulo 6"/>
              <p:cNvSpPr>
                <a:spLocks noChangeArrowheads="1"/>
              </p:cNvSpPr>
              <p:nvPr/>
            </p:nvSpPr>
            <p:spPr bwMode="auto">
              <a:xfrm>
                <a:off x="1188640" y="620688"/>
                <a:ext cx="691175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pt-BR" sz="1400" b="1">
                    <a:latin typeface="Calibri" pitchFamily="34" charset="0"/>
                  </a:rPr>
                  <a:t>CADA CASA UMA IGREJA, CADA MEMBRO UM DISCÍPULO, DISCÍPULO FAZENDO DISCÍPULO!</a:t>
                </a:r>
                <a:endParaRPr lang="pt-BR" sz="1400">
                  <a:latin typeface="Calibri" pitchFamily="34" charset="0"/>
                </a:endParaRPr>
              </a:p>
            </p:txBody>
          </p:sp>
        </p:grpSp>
        <p:sp>
          <p:nvSpPr>
            <p:cNvPr id="22532" name="CaixaDeTexto 7"/>
            <p:cNvSpPr txBox="1">
              <a:spLocks noChangeArrowheads="1"/>
            </p:cNvSpPr>
            <p:nvPr/>
          </p:nvSpPr>
          <p:spPr bwMode="auto">
            <a:xfrm>
              <a:off x="860529" y="620688"/>
              <a:ext cx="745588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pt-BR">
                  <a:latin typeface="Calibri" pitchFamily="34" charset="0"/>
                </a:rPr>
                <a:t>_______________________________________________________________</a:t>
              </a:r>
            </a:p>
          </p:txBody>
        </p:sp>
      </p:grpSp>
      <p:sp>
        <p:nvSpPr>
          <p:cNvPr id="22530" name="Rectangle 1"/>
          <p:cNvSpPr>
            <a:spLocks noChangeArrowheads="1"/>
          </p:cNvSpPr>
          <p:nvPr/>
        </p:nvSpPr>
        <p:spPr bwMode="auto">
          <a:xfrm rot="10800000" flipV="1">
            <a:off x="827088" y="1063625"/>
            <a:ext cx="8066087" cy="563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pt-BR" sz="2400" b="1">
                <a:latin typeface="Calibri" pitchFamily="34" charset="0"/>
                <a:cs typeface="Times New Roman" pitchFamily="18" charset="0"/>
              </a:rPr>
              <a:t>2. CONTENTAR-SE COM O QUE TEM</a:t>
            </a:r>
            <a:endParaRPr lang="pt-BR" sz="2400">
              <a:latin typeface="Calibri" pitchFamily="34" charset="0"/>
              <a:cs typeface="Times New Roman" pitchFamily="18" charset="0"/>
            </a:endParaRPr>
          </a:p>
          <a:p>
            <a:pPr algn="just" eaLnBrk="0" hangingPunct="0"/>
            <a:r>
              <a:rPr lang="pt-BR" sz="2400">
                <a:latin typeface="Calibri" pitchFamily="34" charset="0"/>
                <a:cs typeface="Times New Roman" pitchFamily="18" charset="0"/>
              </a:rPr>
              <a:t>1 TIM 6:6-8 “DE FATO, GRANDE FONTE DE LUCRO É A PIEDADE COM O CONTENTAMENTO. PORQUE NADA TEMOS TRAZIDO PARA O MUNDO, NEM COISA ALGUMA PODEMOS LEVAR DELE. TENDO SUSTENTO E COM O QUE VESTIR, ESTEJAMOS CONTENTES”.</a:t>
            </a:r>
          </a:p>
          <a:p>
            <a:pPr algn="just" eaLnBrk="0" hangingPunct="0"/>
            <a:endParaRPr lang="pt-BR" sz="2400" b="1">
              <a:latin typeface="Calibri" pitchFamily="34" charset="0"/>
              <a:cs typeface="Times New Roman" pitchFamily="18" charset="0"/>
            </a:endParaRPr>
          </a:p>
          <a:p>
            <a:pPr algn="just" eaLnBrk="0" hangingPunct="0"/>
            <a:r>
              <a:rPr lang="pt-BR" sz="2400" b="1">
                <a:latin typeface="Calibri" pitchFamily="34" charset="0"/>
                <a:cs typeface="Times New Roman" pitchFamily="18" charset="0"/>
              </a:rPr>
              <a:t>3. NÃO TER APEGO AO DINHEIRO</a:t>
            </a:r>
            <a:endParaRPr lang="pt-BR" sz="2400">
              <a:latin typeface="Calibri" pitchFamily="34" charset="0"/>
              <a:cs typeface="Times New Roman" pitchFamily="18" charset="0"/>
            </a:endParaRPr>
          </a:p>
          <a:p>
            <a:pPr algn="just" eaLnBrk="0" hangingPunct="0"/>
            <a:r>
              <a:rPr lang="pt-BR" sz="2400">
                <a:latin typeface="Calibri" pitchFamily="34" charset="0"/>
                <a:cs typeface="Times New Roman" pitchFamily="18" charset="0"/>
              </a:rPr>
              <a:t>1 TIM 6:9-10 “ORA, OS QUE QUEREM FICAR RICOS CAEM EM TENTAÇÃO, E CILADA, E EM MUITAS CONCUPISCÊNCIAS INSENSATAS E PERNICIOSAS, AS QUAIS AFOGAM OS HOMENS NA RUÍNA E PERDIÇÃO. PORQUE O AMOR AO DINHEIRO É A RAIZ DE TODOS OS MALES, E ALGUNS, NESSA COBIÇA, SE DESVIARAM DA FÉ E A SI MESMOS SE ATORMENTARAM COM MUITAS DORES”.</a:t>
            </a:r>
            <a:endParaRPr lang="pt-BR" sz="240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77" name="Grupo 8"/>
          <p:cNvGrpSpPr>
            <a:grpSpLocks/>
          </p:cNvGrpSpPr>
          <p:nvPr/>
        </p:nvGrpSpPr>
        <p:grpSpPr bwMode="auto">
          <a:xfrm>
            <a:off x="34925" y="-26988"/>
            <a:ext cx="8424863" cy="1017588"/>
            <a:chOff x="35496" y="-27384"/>
            <a:chExt cx="8424936" cy="1017404"/>
          </a:xfrm>
        </p:grpSpPr>
        <p:grpSp>
          <p:nvGrpSpPr>
            <p:cNvPr id="24579" name="Grupo 9"/>
            <p:cNvGrpSpPr>
              <a:grpSpLocks/>
            </p:cNvGrpSpPr>
            <p:nvPr/>
          </p:nvGrpSpPr>
          <p:grpSpPr bwMode="auto">
            <a:xfrm>
              <a:off x="35496" y="-27384"/>
              <a:ext cx="8424936" cy="955849"/>
              <a:chOff x="35496" y="-27384"/>
              <a:chExt cx="8424936" cy="955849"/>
            </a:xfrm>
          </p:grpSpPr>
          <p:sp>
            <p:nvSpPr>
              <p:cNvPr id="24581" name="Retângulo 4"/>
              <p:cNvSpPr>
                <a:spLocks noChangeArrowheads="1"/>
              </p:cNvSpPr>
              <p:nvPr/>
            </p:nvSpPr>
            <p:spPr bwMode="auto">
              <a:xfrm>
                <a:off x="971600" y="-27384"/>
                <a:ext cx="7488832" cy="7694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pt-BR" sz="4400" b="1">
                    <a:latin typeface="Calibri" pitchFamily="34" charset="0"/>
                  </a:rPr>
                  <a:t>IGREJA DO NAZARENO EFRAIM</a:t>
                </a:r>
                <a:endParaRPr lang="pt-BR" b="1">
                  <a:latin typeface="Calibri" pitchFamily="34" charset="0"/>
                </a:endParaRPr>
              </a:p>
            </p:txBody>
          </p:sp>
          <p:pic>
            <p:nvPicPr>
              <p:cNvPr id="24582" name="Picture 2" descr="C:\Users\Rafa\Pictures\Fotos para site\logocerta.png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35496" y="116632"/>
                <a:ext cx="940948" cy="6960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4583" name="Retângulo 6"/>
              <p:cNvSpPr>
                <a:spLocks noChangeArrowheads="1"/>
              </p:cNvSpPr>
              <p:nvPr/>
            </p:nvSpPr>
            <p:spPr bwMode="auto">
              <a:xfrm>
                <a:off x="1188640" y="620688"/>
                <a:ext cx="691175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pt-BR" sz="1400" b="1">
                    <a:latin typeface="Calibri" pitchFamily="34" charset="0"/>
                  </a:rPr>
                  <a:t>CADA CASA UMA IGREJA, CADA MEMBRO UM DISCÍPULO, DISCÍPULO FAZENDO DISCÍPULO!</a:t>
                </a:r>
                <a:endParaRPr lang="pt-BR" sz="1400">
                  <a:latin typeface="Calibri" pitchFamily="34" charset="0"/>
                </a:endParaRPr>
              </a:p>
            </p:txBody>
          </p:sp>
        </p:grpSp>
        <p:sp>
          <p:nvSpPr>
            <p:cNvPr id="24580" name="CaixaDeTexto 7"/>
            <p:cNvSpPr txBox="1">
              <a:spLocks noChangeArrowheads="1"/>
            </p:cNvSpPr>
            <p:nvPr/>
          </p:nvSpPr>
          <p:spPr bwMode="auto">
            <a:xfrm>
              <a:off x="860529" y="620688"/>
              <a:ext cx="745588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pt-BR">
                  <a:latin typeface="Calibri" pitchFamily="34" charset="0"/>
                </a:rPr>
                <a:t>_______________________________________________________________</a:t>
              </a:r>
            </a:p>
          </p:txBody>
        </p:sp>
      </p:grpSp>
      <p:sp>
        <p:nvSpPr>
          <p:cNvPr id="6145" name="Rectangle 1"/>
          <p:cNvSpPr>
            <a:spLocks noChangeArrowheads="1"/>
          </p:cNvSpPr>
          <p:nvPr/>
        </p:nvSpPr>
        <p:spPr bwMode="auto">
          <a:xfrm rot="10800000" flipV="1">
            <a:off x="900113" y="914400"/>
            <a:ext cx="7993062" cy="5878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>
              <a:defRPr/>
            </a:pPr>
            <a:r>
              <a:rPr lang="pt-BR" sz="2400" b="1" dirty="0">
                <a:latin typeface="+mn-lt"/>
                <a:ea typeface="Times New Roman" pitchFamily="18" charset="0"/>
                <a:cs typeface="Arial" pitchFamily="34" charset="0"/>
              </a:rPr>
              <a:t>4. PLANEJAR OS GASTOS</a:t>
            </a:r>
            <a:endParaRPr lang="pt-BR" sz="2400" dirty="0">
              <a:latin typeface="+mn-lt"/>
              <a:ea typeface="Times New Roman" pitchFamily="18" charset="0"/>
              <a:cs typeface="Arial" pitchFamily="34" charset="0"/>
            </a:endParaRPr>
          </a:p>
          <a:p>
            <a:pPr algn="just" eaLnBrk="0" hangingPunct="0">
              <a:defRPr/>
            </a:pPr>
            <a:r>
              <a:rPr lang="pt-BR" sz="2400" dirty="0">
                <a:latin typeface="+mn-lt"/>
                <a:ea typeface="Times New Roman" pitchFamily="18" charset="0"/>
                <a:cs typeface="Arial" pitchFamily="34" charset="0"/>
              </a:rPr>
              <a:t>LC 14:28 “POIS QUAL DE VÓS, PRETENDENDO CONSTRUIR UMA TORRE, NÃO SE ASSENTA PRIMEIRO PARA CALCULAR A DESPESA E VERIFICAR SE TEM OS MEIOS PARA A CONCLUIR?” NÃO SE ESQUEÇAM: PLANEJAR VEM ANTES DE GASTAR.</a:t>
            </a:r>
          </a:p>
          <a:p>
            <a:pPr algn="just" eaLnBrk="0" hangingPunct="0">
              <a:defRPr/>
            </a:pPr>
            <a:endParaRPr lang="pt-BR" sz="800" dirty="0">
              <a:latin typeface="+mn-lt"/>
              <a:ea typeface="Times New Roman" pitchFamily="18" charset="0"/>
              <a:cs typeface="Arial" pitchFamily="34" charset="0"/>
            </a:endParaRPr>
          </a:p>
          <a:p>
            <a:pPr algn="just" eaLnBrk="0" hangingPunct="0">
              <a:defRPr/>
            </a:pPr>
            <a:r>
              <a:rPr lang="pt-BR" sz="2400" b="1" dirty="0">
                <a:latin typeface="+mn-lt"/>
                <a:ea typeface="Times New Roman" pitchFamily="18" charset="0"/>
                <a:cs typeface="Arial" pitchFamily="34" charset="0"/>
              </a:rPr>
              <a:t>5. NUNCA FICAR DEVENDO NADA A NINGUÉM</a:t>
            </a:r>
            <a:endParaRPr lang="pt-BR" sz="2400" dirty="0">
              <a:latin typeface="+mn-lt"/>
              <a:ea typeface="Times New Roman" pitchFamily="18" charset="0"/>
              <a:cs typeface="Arial" pitchFamily="34" charset="0"/>
            </a:endParaRPr>
          </a:p>
          <a:p>
            <a:pPr algn="just" eaLnBrk="0" hangingPunct="0">
              <a:defRPr/>
            </a:pPr>
            <a:r>
              <a:rPr lang="pt-BR" sz="2400" dirty="0">
                <a:latin typeface="+mn-lt"/>
                <a:ea typeface="Times New Roman" pitchFamily="18" charset="0"/>
                <a:cs typeface="Arial" pitchFamily="34" charset="0"/>
              </a:rPr>
              <a:t>RM 13:7-8 “PAGAI A TODOS O QUE LHES É DEVIDO: A QUEM IMPOSTO, IMPOSTO; A QUEM RESPEITO, RESPEITO; A QUEM HONRA, HONRA. A NINGUÉM FIQUEIS DEVENDO COISA ALGUMA, EXCETO O AMOR...”</a:t>
            </a:r>
          </a:p>
          <a:p>
            <a:pPr indent="450850" algn="just" eaLnBrk="0" hangingPunct="0">
              <a:defRPr/>
            </a:pPr>
            <a:endParaRPr lang="pt-BR" sz="800" dirty="0">
              <a:latin typeface="+mn-lt"/>
              <a:ea typeface="Times New Roman" pitchFamily="18" charset="0"/>
              <a:cs typeface="Arial" pitchFamily="34" charset="0"/>
            </a:endParaRPr>
          </a:p>
          <a:p>
            <a:pPr algn="just" eaLnBrk="0" hangingPunct="0">
              <a:defRPr/>
            </a:pPr>
            <a:r>
              <a:rPr lang="pt-BR" sz="2400" b="1" dirty="0">
                <a:latin typeface="+mn-lt"/>
                <a:ea typeface="Times New Roman" pitchFamily="18" charset="0"/>
                <a:cs typeface="Arial" pitchFamily="34" charset="0"/>
              </a:rPr>
              <a:t>6. INVESTIR NO QUE É NECESSÁRIO</a:t>
            </a:r>
            <a:endParaRPr lang="pt-BR" sz="2400" dirty="0">
              <a:latin typeface="+mn-lt"/>
              <a:ea typeface="Times New Roman" pitchFamily="18" charset="0"/>
              <a:cs typeface="Arial" pitchFamily="34" charset="0"/>
            </a:endParaRPr>
          </a:p>
          <a:p>
            <a:pPr algn="just" eaLnBrk="0" hangingPunct="0">
              <a:defRPr/>
            </a:pPr>
            <a:r>
              <a:rPr lang="pt-BR" sz="2400" dirty="0">
                <a:latin typeface="+mn-lt"/>
                <a:ea typeface="Times New Roman" pitchFamily="18" charset="0"/>
                <a:cs typeface="Arial" pitchFamily="34" charset="0"/>
              </a:rPr>
              <a:t>IS 55:2 “POR QUE GASTAIS O DINHEIRO NAQUILO QUE NÃO É PÃO, E O VOSSO SUOR NAQUILO QUE NÃO SATISFAZ? OUVI-ME ATENTAMENTE, COMEI O QUE É BOM E VOS DELEITAREIS COM FINOS MANJARES.”</a:t>
            </a:r>
            <a:endParaRPr lang="pt-BR" sz="2400" dirty="0">
              <a:latin typeface="+mn-lt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25" name="Grupo 8"/>
          <p:cNvGrpSpPr>
            <a:grpSpLocks/>
          </p:cNvGrpSpPr>
          <p:nvPr/>
        </p:nvGrpSpPr>
        <p:grpSpPr bwMode="auto">
          <a:xfrm>
            <a:off x="34925" y="-26988"/>
            <a:ext cx="8424863" cy="1017588"/>
            <a:chOff x="35496" y="-27384"/>
            <a:chExt cx="8424936" cy="1017404"/>
          </a:xfrm>
        </p:grpSpPr>
        <p:grpSp>
          <p:nvGrpSpPr>
            <p:cNvPr id="26627" name="Grupo 9"/>
            <p:cNvGrpSpPr>
              <a:grpSpLocks/>
            </p:cNvGrpSpPr>
            <p:nvPr/>
          </p:nvGrpSpPr>
          <p:grpSpPr bwMode="auto">
            <a:xfrm>
              <a:off x="35496" y="-27384"/>
              <a:ext cx="8424936" cy="955849"/>
              <a:chOff x="35496" y="-27384"/>
              <a:chExt cx="8424936" cy="955849"/>
            </a:xfrm>
          </p:grpSpPr>
          <p:sp>
            <p:nvSpPr>
              <p:cNvPr id="26629" name="Retângulo 4"/>
              <p:cNvSpPr>
                <a:spLocks noChangeArrowheads="1"/>
              </p:cNvSpPr>
              <p:nvPr/>
            </p:nvSpPr>
            <p:spPr bwMode="auto">
              <a:xfrm>
                <a:off x="971600" y="-27384"/>
                <a:ext cx="7488832" cy="7694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pt-BR" sz="4400" b="1">
                    <a:latin typeface="Calibri" pitchFamily="34" charset="0"/>
                  </a:rPr>
                  <a:t>IGREJA DO NAZARENO EFRAIM</a:t>
                </a:r>
                <a:endParaRPr lang="pt-BR" b="1">
                  <a:latin typeface="Calibri" pitchFamily="34" charset="0"/>
                </a:endParaRPr>
              </a:p>
            </p:txBody>
          </p:sp>
          <p:pic>
            <p:nvPicPr>
              <p:cNvPr id="26630" name="Picture 2" descr="C:\Users\Rafa\Pictures\Fotos para site\logocerta.png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35496" y="116632"/>
                <a:ext cx="940948" cy="6960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6631" name="Retângulo 6"/>
              <p:cNvSpPr>
                <a:spLocks noChangeArrowheads="1"/>
              </p:cNvSpPr>
              <p:nvPr/>
            </p:nvSpPr>
            <p:spPr bwMode="auto">
              <a:xfrm>
                <a:off x="1188640" y="620688"/>
                <a:ext cx="691175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pt-BR" sz="1400" b="1">
                    <a:latin typeface="Calibri" pitchFamily="34" charset="0"/>
                  </a:rPr>
                  <a:t>CADA CASA UMA IGREJA, CADA MEMBRO UM DISCÍPULO, DISCÍPULO FAZENDO DISCÍPULO!</a:t>
                </a:r>
                <a:endParaRPr lang="pt-BR" sz="1400">
                  <a:latin typeface="Calibri" pitchFamily="34" charset="0"/>
                </a:endParaRPr>
              </a:p>
            </p:txBody>
          </p:sp>
        </p:grpSp>
        <p:sp>
          <p:nvSpPr>
            <p:cNvPr id="26628" name="CaixaDeTexto 7"/>
            <p:cNvSpPr txBox="1">
              <a:spLocks noChangeArrowheads="1"/>
            </p:cNvSpPr>
            <p:nvPr/>
          </p:nvSpPr>
          <p:spPr bwMode="auto">
            <a:xfrm>
              <a:off x="860529" y="620688"/>
              <a:ext cx="745588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pt-BR">
                  <a:latin typeface="Calibri" pitchFamily="34" charset="0"/>
                </a:rPr>
                <a:t>_______________________________________________________________</a:t>
              </a:r>
            </a:p>
          </p:txBody>
        </p:sp>
      </p:grpSp>
      <p:sp>
        <p:nvSpPr>
          <p:cNvPr id="4098" name="Rectangle 2"/>
          <p:cNvSpPr>
            <a:spLocks noChangeArrowheads="1"/>
          </p:cNvSpPr>
          <p:nvPr/>
        </p:nvSpPr>
        <p:spPr bwMode="auto">
          <a:xfrm rot="10800000" flipV="1">
            <a:off x="395288" y="1163638"/>
            <a:ext cx="8532812" cy="575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>
              <a:defRPr/>
            </a:pPr>
            <a:r>
              <a:rPr lang="pt-BR" sz="2400" b="1" dirty="0">
                <a:latin typeface="+mn-lt"/>
                <a:ea typeface="Times New Roman" pitchFamily="18" charset="0"/>
                <a:cs typeface="Arial" pitchFamily="34" charset="0"/>
              </a:rPr>
              <a:t>7. HONRAR A DEUS COM OS NOSSOS BENS</a:t>
            </a:r>
            <a:endParaRPr lang="pt-BR" sz="2400" dirty="0">
              <a:latin typeface="+mn-lt"/>
              <a:ea typeface="Times New Roman" pitchFamily="18" charset="0"/>
              <a:cs typeface="Arial" pitchFamily="34" charset="0"/>
            </a:endParaRPr>
          </a:p>
          <a:p>
            <a:pPr algn="just" eaLnBrk="0" hangingPunct="0">
              <a:defRPr/>
            </a:pPr>
            <a:r>
              <a:rPr lang="pt-BR" sz="2400" dirty="0">
                <a:latin typeface="+mn-lt"/>
                <a:ea typeface="Times New Roman" pitchFamily="18" charset="0"/>
                <a:cs typeface="Arial" pitchFamily="34" charset="0"/>
              </a:rPr>
              <a:t>PV 3:9-10 “HONRA AO SENHOR COM OS TEUS BENS E COM AS PRIMÍCIAS DE TUA RENDA, E SE ENCHERÃO FARTAMENTE OS TEUS CELEIROS E TRANSBORDARÃO DE VINHO OS TEUS LAGARES.”</a:t>
            </a:r>
          </a:p>
          <a:p>
            <a:pPr indent="450850" algn="just" eaLnBrk="0" hangingPunct="0">
              <a:defRPr/>
            </a:pPr>
            <a:endParaRPr lang="pt-BR" sz="2400" dirty="0">
              <a:latin typeface="+mn-lt"/>
              <a:ea typeface="Times New Roman" pitchFamily="18" charset="0"/>
              <a:cs typeface="Arial" pitchFamily="34" charset="0"/>
            </a:endParaRPr>
          </a:p>
          <a:p>
            <a:pPr algn="just" eaLnBrk="0" hangingPunct="0">
              <a:defRPr/>
            </a:pPr>
            <a:r>
              <a:rPr lang="pt-BR" sz="2400" b="1" dirty="0">
                <a:latin typeface="+mn-lt"/>
                <a:ea typeface="Times New Roman" pitchFamily="18" charset="0"/>
                <a:cs typeface="Arial" pitchFamily="34" charset="0"/>
              </a:rPr>
              <a:t>8. NÃO VIVER ÀS CUSTAS DOS OUTROS</a:t>
            </a:r>
            <a:endParaRPr lang="pt-BR" sz="2400" dirty="0">
              <a:latin typeface="+mn-lt"/>
              <a:ea typeface="Times New Roman" pitchFamily="18" charset="0"/>
              <a:cs typeface="Arial" pitchFamily="34" charset="0"/>
            </a:endParaRPr>
          </a:p>
          <a:p>
            <a:pPr algn="just" eaLnBrk="0" hangingPunct="0">
              <a:defRPr/>
            </a:pPr>
            <a:r>
              <a:rPr lang="pt-BR" sz="2400" dirty="0">
                <a:latin typeface="+mn-lt"/>
                <a:ea typeface="Times New Roman" pitchFamily="18" charset="0"/>
                <a:cs typeface="Arial" pitchFamily="34" charset="0"/>
              </a:rPr>
              <a:t>2 TESSAL 3:7,8 “...POIS VÓS MESMOS ESTAIS CIENTES DO MODO POR QUE VOS CONVÉM IMITAR-NOS, VISTO QUE NUNCA NOS PORTAMOS DESORDENADAMENTE ENTRE VÓS, NEM JAMAIS COMEMOS PÃO A CUSTA DE OUTREM; </a:t>
            </a:r>
          </a:p>
          <a:p>
            <a:pPr algn="just" eaLnBrk="0" hangingPunct="0">
              <a:defRPr/>
            </a:pPr>
            <a:endParaRPr lang="pt-BR" sz="800" dirty="0">
              <a:latin typeface="+mn-lt"/>
              <a:ea typeface="Times New Roman" pitchFamily="18" charset="0"/>
              <a:cs typeface="Arial" pitchFamily="34" charset="0"/>
            </a:endParaRPr>
          </a:p>
          <a:p>
            <a:pPr algn="just" eaLnBrk="0" hangingPunct="0">
              <a:defRPr/>
            </a:pPr>
            <a:r>
              <a:rPr lang="pt-BR" sz="2400" dirty="0">
                <a:latin typeface="+mn-lt"/>
                <a:ea typeface="Times New Roman" pitchFamily="18" charset="0"/>
                <a:cs typeface="Arial" pitchFamily="34" charset="0"/>
              </a:rPr>
              <a:t>		É NECESSÁRIO UNIÃO E COMPREENSÃO ENTRE OS MEMBROS DA FAMÍLIA. SE TODOS TIVEREM AFEIÇÃO E CONFIANÇA ENTRE SI, SE HOUVER TOLERÂNCIA E RESPEITO COMO BASE PARA O RELACIONAMENTO, A FAMÍLIA CONSEGUIRÁ SUPERAR SEUS PROBLEMAS FINANCEIROS. </a:t>
            </a:r>
            <a:endParaRPr lang="pt-BR" sz="2400" dirty="0">
              <a:latin typeface="+mn-lt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73" name="Grupo 8"/>
          <p:cNvGrpSpPr>
            <a:grpSpLocks/>
          </p:cNvGrpSpPr>
          <p:nvPr/>
        </p:nvGrpSpPr>
        <p:grpSpPr bwMode="auto">
          <a:xfrm>
            <a:off x="34925" y="-26988"/>
            <a:ext cx="8424863" cy="1017588"/>
            <a:chOff x="35496" y="-27384"/>
            <a:chExt cx="8424936" cy="1017404"/>
          </a:xfrm>
        </p:grpSpPr>
        <p:grpSp>
          <p:nvGrpSpPr>
            <p:cNvPr id="28675" name="Grupo 9"/>
            <p:cNvGrpSpPr>
              <a:grpSpLocks/>
            </p:cNvGrpSpPr>
            <p:nvPr/>
          </p:nvGrpSpPr>
          <p:grpSpPr bwMode="auto">
            <a:xfrm>
              <a:off x="35496" y="-27384"/>
              <a:ext cx="8424936" cy="955849"/>
              <a:chOff x="35496" y="-27384"/>
              <a:chExt cx="8424936" cy="955849"/>
            </a:xfrm>
          </p:grpSpPr>
          <p:sp>
            <p:nvSpPr>
              <p:cNvPr id="28677" name="Retângulo 4"/>
              <p:cNvSpPr>
                <a:spLocks noChangeArrowheads="1"/>
              </p:cNvSpPr>
              <p:nvPr/>
            </p:nvSpPr>
            <p:spPr bwMode="auto">
              <a:xfrm>
                <a:off x="971600" y="-27384"/>
                <a:ext cx="7488832" cy="7694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pt-BR" sz="4400" b="1">
                    <a:latin typeface="Calibri" pitchFamily="34" charset="0"/>
                  </a:rPr>
                  <a:t>IGREJA DO NAZARENO EFRAIM</a:t>
                </a:r>
                <a:endParaRPr lang="pt-BR" b="1">
                  <a:latin typeface="Calibri" pitchFamily="34" charset="0"/>
                </a:endParaRPr>
              </a:p>
            </p:txBody>
          </p:sp>
          <p:pic>
            <p:nvPicPr>
              <p:cNvPr id="28678" name="Picture 2" descr="C:\Users\Rafa\Pictures\Fotos para site\logocerta.png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35496" y="116632"/>
                <a:ext cx="940948" cy="6960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8679" name="Retângulo 6"/>
              <p:cNvSpPr>
                <a:spLocks noChangeArrowheads="1"/>
              </p:cNvSpPr>
              <p:nvPr/>
            </p:nvSpPr>
            <p:spPr bwMode="auto">
              <a:xfrm>
                <a:off x="1188640" y="620688"/>
                <a:ext cx="691175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pt-BR" sz="1400" b="1">
                    <a:latin typeface="Calibri" pitchFamily="34" charset="0"/>
                  </a:rPr>
                  <a:t>CADA CASA UMA IGREJA, CADA MEMBRO UM DISCÍPULO, DISCÍPULO FAZENDO DISCÍPULO!</a:t>
                </a:r>
                <a:endParaRPr lang="pt-BR" sz="1400">
                  <a:latin typeface="Calibri" pitchFamily="34" charset="0"/>
                </a:endParaRPr>
              </a:p>
            </p:txBody>
          </p:sp>
        </p:grpSp>
        <p:sp>
          <p:nvSpPr>
            <p:cNvPr id="28676" name="CaixaDeTexto 7"/>
            <p:cNvSpPr txBox="1">
              <a:spLocks noChangeArrowheads="1"/>
            </p:cNvSpPr>
            <p:nvPr/>
          </p:nvSpPr>
          <p:spPr bwMode="auto">
            <a:xfrm>
              <a:off x="860529" y="620688"/>
              <a:ext cx="745588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pt-BR">
                  <a:latin typeface="Calibri" pitchFamily="34" charset="0"/>
                </a:rPr>
                <a:t>_______________________________________________________________</a:t>
              </a:r>
            </a:p>
          </p:txBody>
        </p:sp>
      </p:grpSp>
      <p:sp>
        <p:nvSpPr>
          <p:cNvPr id="2049" name="Rectangle 1"/>
          <p:cNvSpPr>
            <a:spLocks noChangeArrowheads="1"/>
          </p:cNvSpPr>
          <p:nvPr/>
        </p:nvSpPr>
        <p:spPr bwMode="auto">
          <a:xfrm rot="10800000" flipV="1">
            <a:off x="684213" y="1273175"/>
            <a:ext cx="7883525" cy="554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>
              <a:defRPr/>
            </a:pPr>
            <a:r>
              <a:rPr lang="pt-BR" sz="2400" dirty="0">
                <a:latin typeface="+mn-lt"/>
                <a:ea typeface="Times New Roman" pitchFamily="18" charset="0"/>
                <a:cs typeface="Arial" pitchFamily="34" charset="0"/>
              </a:rPr>
              <a:t>É DEUS QUEM NOS DÁ O TRABALHO E PROVÊ OS MEIOS NECESSÁRIOS PARA SUPRIR NOSSAS NECESSIDADES (TG. 1:17). OS FILHOS PRECISAM APRENDER A VALORIZAR O TRABALHO E AQUILO QUE É FRUTO DELE.</a:t>
            </a:r>
          </a:p>
          <a:p>
            <a:pPr algn="just">
              <a:defRPr/>
            </a:pPr>
            <a:endParaRPr lang="pt-BR" sz="900" dirty="0">
              <a:latin typeface="+mn-lt"/>
              <a:ea typeface="Times New Roman" pitchFamily="18" charset="0"/>
              <a:cs typeface="Arial" pitchFamily="34" charset="0"/>
            </a:endParaRPr>
          </a:p>
          <a:p>
            <a:pPr algn="just" eaLnBrk="0" hangingPunct="0">
              <a:defRPr/>
            </a:pPr>
            <a:r>
              <a:rPr lang="pt-BR" sz="2400" dirty="0">
                <a:latin typeface="+mn-lt"/>
                <a:ea typeface="Times New Roman" pitchFamily="18" charset="0"/>
                <a:cs typeface="Arial" pitchFamily="34" charset="0"/>
              </a:rPr>
              <a:t>HÁ PROMESSAS DE PROSPERIDADE ÀQUELES QUE HONRAM AO SENHOR COM SUAS FINANÇAS. HONRAR AO SENHOR COM DÍZIMOS E OFERTAS É UMA QUESTÃO DE FÉ E OBEDIÊNCIA E, QUANDO PRIORIZAMOS A CONTRIBUIÇÃO, O SENHOR ABRE AS JANELAS DOS CÉUS SOBRE SEUS SERVOS. </a:t>
            </a:r>
          </a:p>
          <a:p>
            <a:pPr algn="just" eaLnBrk="0" hangingPunct="0">
              <a:defRPr/>
            </a:pPr>
            <a:endParaRPr lang="pt-BR" sz="900" dirty="0">
              <a:latin typeface="+mn-lt"/>
              <a:ea typeface="Times New Roman" pitchFamily="18" charset="0"/>
              <a:cs typeface="Arial" pitchFamily="34" charset="0"/>
            </a:endParaRPr>
          </a:p>
          <a:p>
            <a:pPr indent="450850" algn="just" eaLnBrk="0" hangingPunct="0">
              <a:defRPr/>
            </a:pPr>
            <a:r>
              <a:rPr lang="pt-BR" sz="2400" dirty="0">
                <a:latin typeface="+mn-lt"/>
                <a:ea typeface="Times New Roman" pitchFamily="18" charset="0"/>
                <a:cs typeface="Arial" pitchFamily="34" charset="0"/>
              </a:rPr>
              <a:t>DEVEMOS TER SABEDORIA PARA GASTAR OS RECURSOS QUE DEUS NOS DÁ, (IS. 55:2). PRECISAMOS DA ORIENTAÇÃO DIVINA SOBRE COMO, ONDE E QUANDO GASTAR O NOSSO DINHEIRO. NÃO PODEMOS ESBANJAR AS NOSSAS FINANÇAS SEM DIREÇÃO, APLICANDO-AS EM COISAS DESNECESSÁRIAS.</a:t>
            </a:r>
            <a:endParaRPr lang="pt-BR" sz="2400" dirty="0">
              <a:latin typeface="+mn-lt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21" name="Grupo 8"/>
          <p:cNvGrpSpPr>
            <a:grpSpLocks/>
          </p:cNvGrpSpPr>
          <p:nvPr/>
        </p:nvGrpSpPr>
        <p:grpSpPr bwMode="auto">
          <a:xfrm>
            <a:off x="34925" y="-26988"/>
            <a:ext cx="8424863" cy="1017588"/>
            <a:chOff x="35496" y="-27384"/>
            <a:chExt cx="8424936" cy="1017404"/>
          </a:xfrm>
        </p:grpSpPr>
        <p:grpSp>
          <p:nvGrpSpPr>
            <p:cNvPr id="30723" name="Grupo 9"/>
            <p:cNvGrpSpPr>
              <a:grpSpLocks/>
            </p:cNvGrpSpPr>
            <p:nvPr/>
          </p:nvGrpSpPr>
          <p:grpSpPr bwMode="auto">
            <a:xfrm>
              <a:off x="35496" y="-27384"/>
              <a:ext cx="8424936" cy="955849"/>
              <a:chOff x="35496" y="-27384"/>
              <a:chExt cx="8424936" cy="955849"/>
            </a:xfrm>
          </p:grpSpPr>
          <p:sp>
            <p:nvSpPr>
              <p:cNvPr id="30725" name="Retângulo 4"/>
              <p:cNvSpPr>
                <a:spLocks noChangeArrowheads="1"/>
              </p:cNvSpPr>
              <p:nvPr/>
            </p:nvSpPr>
            <p:spPr bwMode="auto">
              <a:xfrm>
                <a:off x="971600" y="-27384"/>
                <a:ext cx="7488832" cy="7694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pt-BR" sz="4400" b="1">
                    <a:latin typeface="Calibri" pitchFamily="34" charset="0"/>
                  </a:rPr>
                  <a:t>IGREJA DO NAZARENO EFRAIM</a:t>
                </a:r>
                <a:endParaRPr lang="pt-BR" b="1">
                  <a:latin typeface="Calibri" pitchFamily="34" charset="0"/>
                </a:endParaRPr>
              </a:p>
            </p:txBody>
          </p:sp>
          <p:pic>
            <p:nvPicPr>
              <p:cNvPr id="30726" name="Picture 2" descr="C:\Users\Rafa\Pictures\Fotos para site\logocerta.png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35496" y="116632"/>
                <a:ext cx="940948" cy="6960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30727" name="Retângulo 6"/>
              <p:cNvSpPr>
                <a:spLocks noChangeArrowheads="1"/>
              </p:cNvSpPr>
              <p:nvPr/>
            </p:nvSpPr>
            <p:spPr bwMode="auto">
              <a:xfrm>
                <a:off x="1188640" y="620688"/>
                <a:ext cx="691175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pt-BR" sz="1400" b="1">
                    <a:latin typeface="Calibri" pitchFamily="34" charset="0"/>
                  </a:rPr>
                  <a:t>CADA CASA UMA IGREJA, CADA MEMBRO UM DISCÍPULO, DISCÍPULO FAZENDO DISCÍPULO!</a:t>
                </a:r>
                <a:endParaRPr lang="pt-BR" sz="1400">
                  <a:latin typeface="Calibri" pitchFamily="34" charset="0"/>
                </a:endParaRPr>
              </a:p>
            </p:txBody>
          </p:sp>
        </p:grpSp>
        <p:sp>
          <p:nvSpPr>
            <p:cNvPr id="30724" name="CaixaDeTexto 7"/>
            <p:cNvSpPr txBox="1">
              <a:spLocks noChangeArrowheads="1"/>
            </p:cNvSpPr>
            <p:nvPr/>
          </p:nvSpPr>
          <p:spPr bwMode="auto">
            <a:xfrm>
              <a:off x="860529" y="620688"/>
              <a:ext cx="745588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pt-BR">
                  <a:latin typeface="Calibri" pitchFamily="34" charset="0"/>
                </a:rPr>
                <a:t>_______________________________________________________________</a:t>
              </a:r>
            </a:p>
          </p:txBody>
        </p:sp>
      </p:grpSp>
      <p:sp>
        <p:nvSpPr>
          <p:cNvPr id="30722" name="Rectangle 1"/>
          <p:cNvSpPr>
            <a:spLocks noChangeArrowheads="1"/>
          </p:cNvSpPr>
          <p:nvPr/>
        </p:nvSpPr>
        <p:spPr bwMode="auto">
          <a:xfrm rot="10800000" flipV="1">
            <a:off x="684213" y="1225550"/>
            <a:ext cx="8135937" cy="563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pt-BR" sz="2400" b="1">
                <a:latin typeface="Calibri" pitchFamily="34" charset="0"/>
              </a:rPr>
              <a:t>O QUE A BÍBLIA DIZ SOBRE GERENCIAR AS FINANÇAS</a:t>
            </a:r>
          </a:p>
          <a:p>
            <a:pPr algn="ctr"/>
            <a:endParaRPr lang="pt-BR" sz="2400" b="1">
              <a:latin typeface="Calibri" pitchFamily="34" charset="0"/>
            </a:endParaRPr>
          </a:p>
          <a:p>
            <a:pPr algn="just" eaLnBrk="0" hangingPunct="0"/>
            <a:r>
              <a:rPr lang="pt-BR" sz="2400">
                <a:latin typeface="Calibri" pitchFamily="34" charset="0"/>
              </a:rPr>
              <a:t>     PROVÉRBIOS 28:20: “O HOMEM FIEL SERÁ CUMULADO DE BÊNÇÃOS, MAS O QUE SE APRESSA A ENRIQUECER NÃO PASSARÁ SEM CASTIGO”.</a:t>
            </a:r>
          </a:p>
          <a:p>
            <a:pPr algn="just" eaLnBrk="0" hangingPunct="0"/>
            <a:endParaRPr lang="pt-BR" sz="1200">
              <a:latin typeface="Calibri" pitchFamily="34" charset="0"/>
            </a:endParaRPr>
          </a:p>
          <a:p>
            <a:pPr algn="just" eaLnBrk="0" hangingPunct="0"/>
            <a:r>
              <a:rPr lang="pt-BR" sz="2400">
                <a:latin typeface="Calibri" pitchFamily="34" charset="0"/>
              </a:rPr>
              <a:t>	 A MENSAGEM CONSISTENTE DA BÍBLIA SOBRE O GERENCIAMENTO DO DINHEIRO É SER SÁBIO. DEVEMOS ECONOMIZAR DINHEIRO, MAS NÃO ACUMULÁ-LO COMO TESOURO. </a:t>
            </a:r>
          </a:p>
          <a:p>
            <a:pPr algn="just" eaLnBrk="0" hangingPunct="0"/>
            <a:endParaRPr lang="pt-BR" sz="1200">
              <a:latin typeface="Calibri" pitchFamily="34" charset="0"/>
            </a:endParaRPr>
          </a:p>
          <a:p>
            <a:pPr algn="just" eaLnBrk="0" hangingPunct="0"/>
            <a:r>
              <a:rPr lang="pt-BR" sz="2400">
                <a:latin typeface="Calibri" pitchFamily="34" charset="0"/>
              </a:rPr>
              <a:t>     DEVEMOS USAR O NOSSO DINHEIRO PARA AJUDAR OS OUTROS, MAS COM DISCERNIMENTO E O GUIAR DO ESPÍRITO DE DEUS. NÃO É ERRADO SER RICO, MAS É ERRADO AMAR O DINHEIRO. NÃO É ERRADO SER POBRE, MAS É ERRADO GASTAR DINHEIRO EM COISAS FÚTEIS.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</TotalTime>
  <Words>1666</Words>
  <Application>Microsoft Office PowerPoint</Application>
  <PresentationFormat>Apresentação na tela (4:3)</PresentationFormat>
  <Paragraphs>217</Paragraphs>
  <Slides>12</Slides>
  <Notes>12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Modelo de design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6" baseType="lpstr">
      <vt:lpstr>Calibri</vt:lpstr>
      <vt:lpstr>Arial</vt:lpstr>
      <vt:lpstr>Times New Roman</vt:lpstr>
      <vt:lpstr>Tema do Office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Rafa</dc:creator>
  <cp:lastModifiedBy>User</cp:lastModifiedBy>
  <cp:revision>57</cp:revision>
  <dcterms:created xsi:type="dcterms:W3CDTF">2015-08-25T14:26:38Z</dcterms:created>
  <dcterms:modified xsi:type="dcterms:W3CDTF">2015-09-16T20:07:30Z</dcterms:modified>
</cp:coreProperties>
</file>